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6" r:id="rId2"/>
    <p:sldId id="280" r:id="rId3"/>
    <p:sldId id="281" r:id="rId4"/>
    <p:sldId id="271" r:id="rId5"/>
    <p:sldId id="259" r:id="rId6"/>
    <p:sldId id="278" r:id="rId7"/>
    <p:sldId id="282" r:id="rId8"/>
    <p:sldId id="267" r:id="rId9"/>
    <p:sldId id="268" r:id="rId10"/>
    <p:sldId id="283" r:id="rId11"/>
    <p:sldId id="284" r:id="rId12"/>
    <p:sldId id="285" r:id="rId13"/>
    <p:sldId id="286" r:id="rId14"/>
    <p:sldId id="276" r:id="rId15"/>
    <p:sldId id="27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78" autoAdjust="0"/>
    <p:restoredTop sz="86467" autoAdjust="0"/>
  </p:normalViewPr>
  <p:slideViewPr>
    <p:cSldViewPr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C8CD9-5BA3-48A0-B842-013E64E916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3279261"/>
      </p:ext>
    </p:extLst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228B5-AB88-426D-B0DA-B23EA9140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1332981"/>
      </p:ext>
    </p:extLst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4C99B-C362-4B03-B273-E2E4B423A9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4616605"/>
      </p:ext>
    </p:extLst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BC78C-F359-4610-B28B-84C27A6F93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3078608"/>
      </p:ext>
    </p:extLst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B5C42-3D04-4F34-9D55-6FBB0C21C2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037654"/>
      </p:ext>
    </p:extLst>
  </p:cSld>
  <p:clrMapOvr>
    <a:masterClrMapping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077C8-49DD-4B50-AE7E-EE2B3642B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6724500"/>
      </p:ext>
    </p:extLst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681DF-AD14-4A22-94D3-9D2826E3C1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4251371"/>
      </p:ext>
    </p:extLst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6E735-D8CA-4F92-BFF2-24CF74F25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313049"/>
      </p:ext>
    </p:extLst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217E2-3381-4799-B10D-3C2052F6F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1889817"/>
      </p:ext>
    </p:extLst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DC474-F97D-470B-9167-1FBB27270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6674418"/>
      </p:ext>
    </p:extLst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8941D-2E3A-4FCD-B9D2-F9515AD01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5017985"/>
      </p:ext>
    </p:extLst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DA0A8F1-D042-468A-B410-9EB271379E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11" r:id="rId2"/>
    <p:sldLayoutId id="2147483820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21" r:id="rId9"/>
    <p:sldLayoutId id="2147483817" r:id="rId10"/>
    <p:sldLayoutId id="2147483818" r:id="rId11"/>
  </p:sldLayoutIdLst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muzyka_dlya_jogi_-_procvetaniya_bogatstva_zdorovya_(iPlayer.fm).mp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1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3505200" y="4648200"/>
            <a:ext cx="5638800" cy="2209800"/>
          </a:xfrm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6400" b="1" i="1" dirty="0" smtClean="0"/>
              <a:t>   </a:t>
            </a:r>
            <a:r>
              <a:rPr lang="ru-RU" sz="5000" b="1" i="1" dirty="0" smtClean="0"/>
              <a:t>Выполнила:</a:t>
            </a:r>
          </a:p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5000" b="1" i="1" dirty="0" smtClean="0"/>
              <a:t>Старший воспитатель  МКДОУ ДС № 18 «Ромашка» </a:t>
            </a:r>
          </a:p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5000" b="1" i="1" dirty="0" smtClean="0"/>
              <a:t>Семенова Надежда Андреевна</a:t>
            </a:r>
          </a:p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5000" b="1" i="1" dirty="0" smtClean="0"/>
              <a:t>Михайловка 2015г. </a:t>
            </a:r>
          </a:p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8991600" cy="1981200"/>
          </a:xfrm>
        </p:spPr>
        <p:txBody>
          <a:bodyPr>
            <a:normAutofit fontScale="90000"/>
          </a:bodyPr>
          <a:lstStyle/>
          <a:p>
            <a:pPr marL="18288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i="1" dirty="0" smtClean="0">
                <a:solidFill>
                  <a:schemeClr val="tx1"/>
                </a:solidFill>
              </a:rPr>
              <a:t/>
            </a:r>
            <a:br>
              <a:rPr lang="ru-RU" sz="2000" i="1" dirty="0" smtClean="0">
                <a:solidFill>
                  <a:schemeClr val="tx1"/>
                </a:solidFill>
              </a:rPr>
            </a:br>
            <a:r>
              <a:rPr lang="ru-RU" sz="2000" i="1" dirty="0" smtClean="0"/>
              <a:t> </a:t>
            </a:r>
            <a:br>
              <a:rPr lang="ru-RU" sz="2000" i="1" dirty="0" smtClean="0"/>
            </a:br>
            <a:r>
              <a:rPr lang="ru-RU" sz="4900" i="1" dirty="0" smtClean="0">
                <a:solidFill>
                  <a:srgbClr val="7030A0"/>
                </a:solidFill>
              </a:rPr>
              <a:t>Здоровый педагог – </a:t>
            </a:r>
            <a:br>
              <a:rPr lang="ru-RU" sz="4900" i="1" dirty="0" smtClean="0">
                <a:solidFill>
                  <a:srgbClr val="7030A0"/>
                </a:solidFill>
              </a:rPr>
            </a:br>
            <a:r>
              <a:rPr lang="ru-RU" sz="4900" i="1" dirty="0" smtClean="0">
                <a:solidFill>
                  <a:srgbClr val="7030A0"/>
                </a:solidFill>
              </a:rPr>
              <a:t>здоровый ребенок.</a:t>
            </a:r>
            <a:br>
              <a:rPr lang="ru-RU" sz="4900" i="1" dirty="0" smtClean="0">
                <a:solidFill>
                  <a:srgbClr val="7030A0"/>
                </a:solidFill>
              </a:rPr>
            </a:br>
            <a:r>
              <a:rPr lang="ru-RU" sz="4900" i="1" dirty="0" smtClean="0">
                <a:solidFill>
                  <a:srgbClr val="7030A0"/>
                </a:solidFill>
              </a:rPr>
              <a:t>Профилактика </a:t>
            </a:r>
            <a:r>
              <a:rPr lang="ru-RU" sz="4900" i="1" dirty="0" err="1" smtClean="0">
                <a:solidFill>
                  <a:srgbClr val="7030A0"/>
                </a:solidFill>
              </a:rPr>
              <a:t>психоэмоционального</a:t>
            </a:r>
            <a:r>
              <a:rPr lang="ru-RU" sz="4900" i="1" dirty="0" smtClean="0">
                <a:solidFill>
                  <a:srgbClr val="7030A0"/>
                </a:solidFill>
              </a:rPr>
              <a:t> выгорания.</a:t>
            </a:r>
            <a:endParaRPr lang="ru-RU" sz="4900" dirty="0">
              <a:solidFill>
                <a:srgbClr val="7030A0"/>
              </a:solidFill>
            </a:endParaRPr>
          </a:p>
        </p:txBody>
      </p:sp>
      <p:pic>
        <p:nvPicPr>
          <p:cNvPr id="5124" name="Picture 13" descr="C:\Documents and Settings\Admin\Рабочий стол\картинки к презентации\Log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529138"/>
            <a:ext cx="2362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breathe-deeply-420x4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52400"/>
            <a:ext cx="2781300" cy="321945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04800" y="304800"/>
            <a:ext cx="5791200" cy="1066800"/>
          </a:xfrm>
        </p:spPr>
        <p:txBody>
          <a:bodyPr/>
          <a:lstStyle/>
          <a:p>
            <a:pPr algn="just">
              <a:buNone/>
            </a:pPr>
            <a:r>
              <a:rPr lang="ru-RU" sz="32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вида  дыхания: </a:t>
            </a:r>
          </a:p>
          <a:p>
            <a:pPr algn="just">
              <a:buNone/>
            </a:pPr>
            <a:r>
              <a:rPr lang="ru-RU" sz="32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нижнее (брюшное) </a:t>
            </a:r>
          </a:p>
          <a:p>
            <a:pPr algn="just">
              <a:buNone/>
            </a:pPr>
            <a:r>
              <a:rPr lang="ru-RU" sz="32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верхнее (ключичное). </a:t>
            </a:r>
          </a:p>
          <a:p>
            <a:pPr indent="457200">
              <a:buNone/>
            </a:pPr>
            <a:r>
              <a:rPr lang="ru-RU" b="1" i="1" u="sng" dirty="0" smtClean="0">
                <a:solidFill>
                  <a:schemeClr val="tx2"/>
                </a:solidFill>
              </a:rPr>
              <a:t>Брюшное дыхание.</a:t>
            </a:r>
          </a:p>
          <a:p>
            <a:pPr indent="457200">
              <a:buNone/>
            </a:pPr>
            <a:r>
              <a:rPr lang="ru-RU" i="1" dirty="0" smtClean="0">
                <a:solidFill>
                  <a:schemeClr val="tx2"/>
                </a:solidFill>
              </a:rPr>
              <a:t>На счет 1-2-3-4 осуществляется медленный вдох, при этом живот выпячивается вперед, мышцы живота расслаблены, а грудная клетка неподвижна. </a:t>
            </a:r>
          </a:p>
          <a:p>
            <a:pPr indent="457200" algn="just">
              <a:buNone/>
            </a:pPr>
            <a:r>
              <a:rPr lang="ru-RU" i="1" dirty="0" smtClean="0">
                <a:solidFill>
                  <a:schemeClr val="tx2"/>
                </a:solidFill>
              </a:rPr>
              <a:t>Затем на следующие 4 счета производится задержка дыхания и плавный выдох на 6 счетов, сопровождаемый подтягиванием мышц живота к позвоночнику. </a:t>
            </a:r>
            <a:endParaRPr lang="ru-RU" i="1" dirty="0">
              <a:solidFill>
                <a:schemeClr val="tx2"/>
              </a:solidFill>
            </a:endParaRPr>
          </a:p>
        </p:txBody>
      </p:sp>
      <p:pic>
        <p:nvPicPr>
          <p:cNvPr id="6" name="Picture 13" descr="C:\Documents and Settings\Admin\Рабочий стол\картинки к презентации\Log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199" y="4724401"/>
            <a:ext cx="28479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33400" y="533400"/>
            <a:ext cx="6400800" cy="3474720"/>
          </a:xfrm>
        </p:spPr>
        <p:txBody>
          <a:bodyPr/>
          <a:lstStyle/>
          <a:p>
            <a:pPr>
              <a:buNone/>
            </a:pPr>
            <a:r>
              <a:rPr lang="ru-RU" sz="32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Верхнее (</a:t>
            </a:r>
            <a:r>
              <a:rPr lang="ru-RU" sz="32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ключичное)</a:t>
            </a:r>
            <a:r>
              <a:rPr lang="ru-RU" sz="32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дыхание 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2"/>
                </a:solidFill>
              </a:rPr>
              <a:t>         Оно проводится энергичным глубоким вдохом через нос с поднятием плеч и резким выдохом через рот. При этом никаких пауз между вдохом и выдохом не производится. </a:t>
            </a:r>
            <a:endParaRPr lang="ru-RU" sz="3600" dirty="0">
              <a:solidFill>
                <a:schemeClr val="tx2"/>
              </a:solidFill>
            </a:endParaRPr>
          </a:p>
        </p:txBody>
      </p:sp>
      <p:pic>
        <p:nvPicPr>
          <p:cNvPr id="4" name="Picture 13" descr="C:\Documents and Settings\Admin\Рабочий стол\картинки к презентации\Log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371600"/>
            <a:ext cx="2362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67600" cy="3474720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Регуляция психики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Упражнение «Настроение»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Цель: избавление от отрицательных эмоций, снятие психического напряжения</a:t>
            </a:r>
          </a:p>
          <a:p>
            <a:endParaRPr lang="ru-RU" dirty="0"/>
          </a:p>
        </p:txBody>
      </p:sp>
      <p:pic>
        <p:nvPicPr>
          <p:cNvPr id="2050" name="Picture 2" descr="F:\989_46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505200"/>
            <a:ext cx="4324350" cy="2878782"/>
          </a:xfrm>
          <a:prstGeom prst="rect">
            <a:avLst/>
          </a:prstGeom>
          <a:noFill/>
        </p:spPr>
      </p:pic>
      <p:pic>
        <p:nvPicPr>
          <p:cNvPr id="5" name="Picture 13" descr="C:\Documents and Settings\Admin\Рабочий стол\картинки к презентации\Log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57600"/>
            <a:ext cx="2590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219200" y="228600"/>
            <a:ext cx="6400800" cy="3474720"/>
          </a:xfrm>
        </p:spPr>
        <p:txBody>
          <a:bodyPr/>
          <a:lstStyle/>
          <a:p>
            <a:pPr algn="ctr">
              <a:buNone/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Методика погружения в цвет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352800" y="2895600"/>
            <a:ext cx="2057400" cy="1676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09600" y="1447800"/>
            <a:ext cx="2057400" cy="1676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33400" y="4114800"/>
            <a:ext cx="2057400" cy="1676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429000" y="4724400"/>
            <a:ext cx="2057400" cy="1676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400800" y="4114800"/>
            <a:ext cx="2057400" cy="1676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352800" y="1143000"/>
            <a:ext cx="2057400" cy="1676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172200" y="1447800"/>
            <a:ext cx="2057400" cy="1676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086599" cy="4876800"/>
          </a:xfrm>
        </p:spPr>
        <p:txBody>
          <a:bodyPr/>
          <a:lstStyle/>
          <a:p>
            <a:pPr marL="0" indent="0" algn="ctr" eaLnBrk="1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i="1" dirty="0" smtClean="0">
                <a:solidFill>
                  <a:schemeClr val="tx2"/>
                </a:solidFill>
                <a:cs typeface="Arial" charset="0"/>
              </a:rPr>
              <a:t/>
            </a:r>
            <a:br>
              <a:rPr lang="ru-RU" sz="3200" i="1" dirty="0" smtClean="0">
                <a:solidFill>
                  <a:schemeClr val="tx2"/>
                </a:solidFill>
                <a:cs typeface="Arial" charset="0"/>
              </a:rPr>
            </a:br>
            <a:r>
              <a:rPr lang="ru-RU" sz="3200" i="1" dirty="0" smtClean="0">
                <a:solidFill>
                  <a:schemeClr val="tx2"/>
                </a:solidFill>
                <a:cs typeface="Arial" charset="0"/>
              </a:rPr>
              <a:t>Терапия ароматами</a:t>
            </a:r>
            <a:r>
              <a:rPr lang="ru-RU" sz="4800" dirty="0">
                <a:solidFill>
                  <a:prstClr val="black"/>
                </a:solidFill>
                <a:latin typeface="Arial" charset="0"/>
                <a:cs typeface="Arial" charset="0"/>
              </a:rPr>
              <a:t/>
            </a:r>
            <a:br>
              <a:rPr lang="ru-RU" sz="4800" dirty="0">
                <a:solidFill>
                  <a:prstClr val="black"/>
                </a:solidFill>
                <a:latin typeface="Arial" charset="0"/>
                <a:cs typeface="Arial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143000"/>
            <a:ext cx="8001000" cy="5410200"/>
          </a:xfrm>
        </p:spPr>
        <p:txBody>
          <a:bodyPr rtlCol="0">
            <a:normAutofit fontScale="85000" lnSpcReduction="10000"/>
          </a:bodyPr>
          <a:lstStyle/>
          <a:p>
            <a:pPr marL="0" indent="0"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Georgia" pitchFamily="18" charset="0"/>
              <a:buNone/>
              <a:defRPr/>
            </a:pPr>
            <a:endParaRPr lang="ru-RU" sz="1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r>
              <a:rPr lang="ru-RU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ru-RU" sz="2600" dirty="0" smtClean="0">
                <a:solidFill>
                  <a:schemeClr val="tx2"/>
                </a:solidFill>
              </a:rPr>
              <a:t>Апельсин, цитрусовые ароматы повышают тонус, улучшают настроение, в сочетании с лавандой – снимают боль. </a:t>
            </a:r>
          </a:p>
          <a:p>
            <a:r>
              <a:rPr lang="ru-RU" sz="2600" dirty="0" smtClean="0">
                <a:solidFill>
                  <a:schemeClr val="tx2"/>
                </a:solidFill>
              </a:rPr>
              <a:t>Орхидея – нежный, едва уловимой горчинкой запах рождает вдохновение, пробуждает смелые и неожиданные фантазии. </a:t>
            </a:r>
          </a:p>
          <a:p>
            <a:r>
              <a:rPr lang="ru-RU" sz="2600" dirty="0" smtClean="0">
                <a:solidFill>
                  <a:schemeClr val="tx2"/>
                </a:solidFill>
              </a:rPr>
              <a:t>Герань – успокаивает. </a:t>
            </a:r>
          </a:p>
          <a:p>
            <a:r>
              <a:rPr lang="ru-RU" sz="2600" dirty="0" smtClean="0">
                <a:solidFill>
                  <a:schemeClr val="tx2"/>
                </a:solidFill>
              </a:rPr>
              <a:t>Ромашка – укрепляет сон. </a:t>
            </a:r>
          </a:p>
          <a:p>
            <a:r>
              <a:rPr lang="ru-RU" sz="2600" dirty="0" smtClean="0">
                <a:solidFill>
                  <a:schemeClr val="tx2"/>
                </a:solidFill>
              </a:rPr>
              <a:t>Бергамот, эвкалипт – заряжает, тонизирует, придает бодрость.</a:t>
            </a:r>
          </a:p>
          <a:p>
            <a:r>
              <a:rPr lang="ru-RU" sz="2600" dirty="0" smtClean="0">
                <a:solidFill>
                  <a:schemeClr val="tx2"/>
                </a:solidFill>
              </a:rPr>
              <a:t> Имбирь, лимонная мята, сандал, </a:t>
            </a:r>
            <a:r>
              <a:rPr lang="ru-RU" sz="2600" dirty="0" err="1" smtClean="0">
                <a:solidFill>
                  <a:schemeClr val="tx2"/>
                </a:solidFill>
              </a:rPr>
              <a:t>иланг</a:t>
            </a:r>
            <a:r>
              <a:rPr lang="ru-RU" sz="2600" dirty="0" smtClean="0">
                <a:solidFill>
                  <a:schemeClr val="tx2"/>
                </a:solidFill>
              </a:rPr>
              <a:t>- </a:t>
            </a:r>
            <a:r>
              <a:rPr lang="ru-RU" sz="2600" dirty="0" err="1" smtClean="0">
                <a:solidFill>
                  <a:schemeClr val="tx2"/>
                </a:solidFill>
              </a:rPr>
              <a:t>иланг</a:t>
            </a:r>
            <a:r>
              <a:rPr lang="ru-RU" sz="2600" dirty="0" smtClean="0">
                <a:solidFill>
                  <a:schemeClr val="tx2"/>
                </a:solidFill>
              </a:rPr>
              <a:t> – улучшают настроение, снимают внутренне напряжение. </a:t>
            </a:r>
          </a:p>
          <a:p>
            <a:r>
              <a:rPr lang="ru-RU" sz="2600" dirty="0" smtClean="0">
                <a:solidFill>
                  <a:schemeClr val="tx2"/>
                </a:solidFill>
              </a:rPr>
              <a:t>Инжир, тмин – стимулирует умственную и творческую деятельность. </a:t>
            </a:r>
          </a:p>
          <a:p>
            <a:pPr marL="0" indent="0"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Georgia" pitchFamily="18" charset="0"/>
              <a:buNone/>
              <a:defRPr/>
            </a:pPr>
            <a:endParaRPr lang="ru-RU" sz="18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0" indent="0"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Georgia" pitchFamily="18" charset="0"/>
              <a:buNone/>
              <a:defRPr/>
            </a:pPr>
            <a:endParaRPr lang="ru-RU" sz="1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Georgia" pitchFamily="18" charset="0"/>
              <a:buNone/>
              <a:defRPr/>
            </a:pPr>
            <a:endParaRPr lang="ru-RU" sz="1800" b="1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Georgia" pitchFamily="18" charset="0"/>
              <a:buNone/>
              <a:defRPr/>
            </a:pPr>
            <a:endParaRPr lang="ru-RU" sz="1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15364" name="Прямоугольник 4"/>
          <p:cNvSpPr>
            <a:spLocks noChangeArrowheads="1"/>
          </p:cNvSpPr>
          <p:nvPr/>
        </p:nvSpPr>
        <p:spPr bwMode="auto">
          <a:xfrm>
            <a:off x="152400" y="0"/>
            <a:ext cx="86868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 Берегите свое психологическое здоровье .     Будьте внимательны к здоровью своих </a:t>
            </a:r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воспитанников. </a:t>
            </a:r>
            <a:r>
              <a:rPr lang="ru-RU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Все в ваших руках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!</a:t>
            </a:r>
            <a:endParaRPr lang="ru-RU" sz="24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:\цветотерапия\hand-refle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2057400"/>
            <a:ext cx="9144001" cy="56007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066800" y="533400"/>
            <a:ext cx="7315200" cy="3474720"/>
          </a:xfrm>
        </p:spPr>
        <p:txBody>
          <a:bodyPr/>
          <a:lstStyle/>
          <a:p>
            <a:pPr indent="34290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800" b="1" i="1" dirty="0" smtClean="0">
                <a:solidFill>
                  <a:schemeClr val="tx2"/>
                </a:solidFill>
              </a:rPr>
              <a:t>«Кто крепок телом, может терпеть и жару и холод. Так и тот, кто здоров душевно в состоянии перенести и гнев, и горе, и радость, и остальные чувства»</a:t>
            </a:r>
          </a:p>
          <a:p>
            <a:pPr algn="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800" b="1" i="1" dirty="0" smtClean="0">
                <a:solidFill>
                  <a:schemeClr val="tx2"/>
                </a:solidFill>
              </a:rPr>
              <a:t>Эпиктет</a:t>
            </a:r>
          </a:p>
          <a:p>
            <a:pPr algn="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800" b="1" i="1" dirty="0" smtClean="0">
                <a:solidFill>
                  <a:schemeClr val="tx2"/>
                </a:solidFill>
              </a:rPr>
              <a:t>(древнегреческий философ)</a:t>
            </a:r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86200"/>
            <a:ext cx="37242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C:\Documents and Settings\Admin\Рабочий стол\картинки к презентации\Log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62700" y="5105400"/>
            <a:ext cx="24765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Психологическое здоровье</a:t>
            </a:r>
          </a:p>
          <a:p>
            <a:endParaRPr lang="ru-RU" dirty="0" smtClean="0">
              <a:solidFill>
                <a:schemeClr val="tx2"/>
              </a:solidFill>
            </a:endParaRPr>
          </a:p>
          <a:p>
            <a:pPr indent="182563" algn="just">
              <a:buNone/>
            </a:pPr>
            <a:r>
              <a:rPr lang="ru-RU" sz="3200" dirty="0" smtClean="0">
                <a:solidFill>
                  <a:schemeClr val="tx2"/>
                </a:solidFill>
              </a:rPr>
              <a:t>Психологическое здоровье является необходимым условием полноценного функционирования и развития человека в процессе его жизнедеятельности. </a:t>
            </a:r>
          </a:p>
        </p:txBody>
      </p:sp>
      <p:pic>
        <p:nvPicPr>
          <p:cNvPr id="4" name="Picture 13" descr="C:\Documents and Settings\Admin\Рабочий стол\картинки к презентации\Log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070231"/>
            <a:ext cx="2286000" cy="140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6512511" cy="1105469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i="1" dirty="0" smtClean="0">
                <a:solidFill>
                  <a:schemeClr val="tx2"/>
                </a:solidFill>
              </a:rPr>
              <a:t>Компоненты  </a:t>
            </a:r>
            <a:br>
              <a:rPr lang="ru-RU" sz="3200" i="1" dirty="0" smtClean="0">
                <a:solidFill>
                  <a:schemeClr val="tx2"/>
                </a:solidFill>
              </a:rPr>
            </a:br>
            <a:r>
              <a:rPr lang="ru-RU" sz="3200" i="1" dirty="0" smtClean="0">
                <a:solidFill>
                  <a:schemeClr val="tx2"/>
                </a:solidFill>
              </a:rPr>
              <a:t>психологического здоровья</a:t>
            </a:r>
            <a:endParaRPr lang="ru-RU" sz="3200" i="1" dirty="0">
              <a:solidFill>
                <a:schemeClr val="tx2"/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219200" y="1676400"/>
            <a:ext cx="7137400" cy="2324100"/>
            <a:chOff x="1168400" y="1485900"/>
            <a:chExt cx="7137400" cy="232410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3124200" y="1485900"/>
              <a:ext cx="29718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chemeClr val="tx2"/>
                  </a:solidFill>
                </a:rPr>
                <a:t>Психологическое здоровье</a:t>
              </a: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1168400" y="2971800"/>
              <a:ext cx="2133600" cy="838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эмоциональное благополучие</a:t>
              </a:r>
              <a:endParaRPr lang="ru-RU" sz="2000" dirty="0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619500" y="2957513"/>
              <a:ext cx="1981200" cy="838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внутренний душевный комфорт</a:t>
              </a:r>
              <a:endParaRPr lang="ru-RU" dirty="0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6324600" y="2957513"/>
              <a:ext cx="1981200" cy="838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чувство защищенности.</a:t>
              </a:r>
              <a:endParaRPr lang="ru-RU" dirty="0"/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 flipH="1">
              <a:off x="1905000" y="2247900"/>
              <a:ext cx="1219200" cy="5921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6103938" y="2247900"/>
              <a:ext cx="1143000" cy="5921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4610100" y="2247900"/>
              <a:ext cx="0" cy="7096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Содержимое 1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" name="Picture 13" descr="C:\Documents and Settings\Admin\Рабочий стол\картинки к презентации\Log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876800"/>
            <a:ext cx="2286000" cy="140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543800" cy="781334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i="1" dirty="0" smtClean="0"/>
              <a:t>Этапы становления профессионализма:</a:t>
            </a:r>
            <a:endParaRPr lang="ru-RU" sz="3200" i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905000"/>
            <a:ext cx="8610600" cy="4572000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Этап адаптации –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трудности методического, психологического </a:t>
            </a:r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социального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характера.</a:t>
            </a:r>
          </a:p>
          <a:p>
            <a:pPr eaLnBrk="1" hangingPunct="1">
              <a:buFontTx/>
              <a:buChar char="-"/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Самоактуализация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кризис компетентности, страх, тревожность перед решением новых задач,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несоотвествие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своего профессионального уровня уровню ожиданий окружающих.</a:t>
            </a:r>
          </a:p>
          <a:p>
            <a:pPr eaLnBrk="1" hangingPunct="1">
              <a:buFontTx/>
              <a:buChar char="-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Творческое преобразование</a:t>
            </a:r>
          </a:p>
          <a:p>
            <a:pPr eaLnBrk="1" hangingPunct="1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нахождение новых путей решения задач.</a:t>
            </a:r>
          </a:p>
          <a:p>
            <a:pPr eaLnBrk="1" hangingPunct="1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8196" name="Picture 13" descr="C:\Documents and Settings\Admin\Рабочий стол\картинки к презентации\Log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495800"/>
            <a:ext cx="1981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01000" cy="1066800"/>
          </a:xfrm>
        </p:spPr>
        <p:txBody>
          <a:bodyPr/>
          <a:lstStyle/>
          <a:p>
            <a:pPr marL="0" indent="0" algn="ctr">
              <a:buFont typeface="Georgia" pitchFamily="18" charset="0"/>
              <a:buNone/>
              <a:defRPr/>
            </a:pPr>
            <a:r>
              <a:rPr lang="ru-RU" sz="3200" i="1" dirty="0" smtClean="0">
                <a:solidFill>
                  <a:schemeClr val="tx2"/>
                </a:solidFill>
              </a:rPr>
              <a:t>Синдром эмоционального </a:t>
            </a:r>
            <a:br>
              <a:rPr lang="ru-RU" sz="3200" i="1" dirty="0" smtClean="0">
                <a:solidFill>
                  <a:schemeClr val="tx2"/>
                </a:solidFill>
              </a:rPr>
            </a:br>
            <a:r>
              <a:rPr lang="ru-RU" sz="3200" i="1" dirty="0" smtClean="0">
                <a:solidFill>
                  <a:schemeClr val="tx2"/>
                </a:solidFill>
              </a:rPr>
              <a:t>выгорания педагога</a:t>
            </a:r>
            <a:endParaRPr lang="ru-RU" sz="3200" i="1" dirty="0">
              <a:solidFill>
                <a:schemeClr val="tx2"/>
              </a:solidFill>
            </a:endParaRPr>
          </a:p>
        </p:txBody>
      </p:sp>
      <p:sp>
        <p:nvSpPr>
          <p:cNvPr id="9219" name="Объект 2"/>
          <p:cNvSpPr>
            <a:spLocks noGrp="1"/>
          </p:cNvSpPr>
          <p:nvPr>
            <p:ph sz="quarter" idx="13"/>
          </p:nvPr>
        </p:nvSpPr>
        <p:spPr>
          <a:xfrm>
            <a:off x="76200" y="1752600"/>
            <a:ext cx="8991600" cy="2530475"/>
          </a:xfrm>
        </p:spPr>
        <p:txBody>
          <a:bodyPr/>
          <a:lstStyle/>
          <a:p>
            <a:pPr marL="44450" indent="0" algn="just">
              <a:buFont typeface="Georgia" pitchFamily="18" charset="0"/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Состояние физического, эмоционального, умственного истощения, это выработанный личностью механизм психологической защиты в форме полного  или частичного исключения эмоций в ответ на психотравмирующие воздействия.</a:t>
            </a:r>
            <a:endParaRPr lang="ru-RU" sz="2400" dirty="0" smtClean="0"/>
          </a:p>
        </p:txBody>
      </p:sp>
      <p:grpSp>
        <p:nvGrpSpPr>
          <p:cNvPr id="12" name="Группа 11"/>
          <p:cNvGrpSpPr/>
          <p:nvPr/>
        </p:nvGrpSpPr>
        <p:grpSpPr>
          <a:xfrm>
            <a:off x="457200" y="3429000"/>
            <a:ext cx="8382000" cy="2182813"/>
            <a:chOff x="457200" y="3429000"/>
            <a:chExt cx="8382000" cy="2182813"/>
          </a:xfrm>
        </p:grpSpPr>
        <p:sp>
          <p:nvSpPr>
            <p:cNvPr id="4" name="Овал 3"/>
            <p:cNvSpPr/>
            <p:nvPr/>
          </p:nvSpPr>
          <p:spPr>
            <a:xfrm>
              <a:off x="3267075" y="3429000"/>
              <a:ext cx="2895600" cy="954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Факторы</a:t>
              </a:r>
              <a:r>
                <a:rPr lang="ru-RU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развития эмоционального выгорания </a:t>
              </a:r>
            </a:p>
          </p:txBody>
        </p:sp>
        <p:sp>
          <p:nvSpPr>
            <p:cNvPr id="5" name="Овал 4"/>
            <p:cNvSpPr/>
            <p:nvPr/>
          </p:nvSpPr>
          <p:spPr>
            <a:xfrm>
              <a:off x="457200" y="4733925"/>
              <a:ext cx="243840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Организационные</a:t>
              </a:r>
            </a:p>
          </p:txBody>
        </p:sp>
        <p:sp>
          <p:nvSpPr>
            <p:cNvPr id="6" name="Овал 5"/>
            <p:cNvSpPr/>
            <p:nvPr/>
          </p:nvSpPr>
          <p:spPr>
            <a:xfrm>
              <a:off x="3368675" y="5002213"/>
              <a:ext cx="274320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Профессиональные</a:t>
              </a:r>
            </a:p>
          </p:txBody>
        </p:sp>
        <p:sp>
          <p:nvSpPr>
            <p:cNvPr id="7" name="Овал 6"/>
            <p:cNvSpPr/>
            <p:nvPr/>
          </p:nvSpPr>
          <p:spPr>
            <a:xfrm>
              <a:off x="6477000" y="4687888"/>
              <a:ext cx="2362200" cy="5921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Личные</a:t>
              </a: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 flipH="1">
              <a:off x="2100263" y="4078288"/>
              <a:ext cx="1328737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4714875" y="4351338"/>
              <a:ext cx="0" cy="6334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5943600" y="3965575"/>
              <a:ext cx="1457325" cy="6905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227" name="Picture 13" descr="C:\Documents and Settings\Admin\Рабочий стол\картинки к презентации\Log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791200"/>
            <a:ext cx="1600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r">
              <a:buNone/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здоровья воспитателя – зависит эффективность его профессиональной деятельности – и как следствие психическое здоровье воспитанников</a:t>
            </a:r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endParaRPr lang="ru-RU" dirty="0"/>
          </a:p>
        </p:txBody>
      </p:sp>
      <p:pic>
        <p:nvPicPr>
          <p:cNvPr id="4" name="Picture 13" descr="C:\Documents and Settings\Admin\Рабочий стол\картинки к презентации\Log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33800"/>
            <a:ext cx="3962400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F:\цветотерапия\saglık-ve-med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962400"/>
            <a:ext cx="3309937" cy="22066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458200" cy="11430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i="1" dirty="0" smtClean="0">
                <a:solidFill>
                  <a:schemeClr val="tx2"/>
                </a:solidFill>
              </a:rPr>
              <a:t>Приемы и техники педагогической психотерапии</a:t>
            </a:r>
            <a:br>
              <a:rPr lang="ru-RU" sz="3600" i="1" dirty="0" smtClean="0">
                <a:solidFill>
                  <a:schemeClr val="tx2"/>
                </a:solidFill>
              </a:rPr>
            </a:br>
            <a:r>
              <a:rPr lang="ru-RU" sz="3600" i="1" dirty="0" smtClean="0">
                <a:solidFill>
                  <a:schemeClr val="tx2"/>
                </a:solidFill>
              </a:rPr>
              <a:t/>
            </a:r>
            <a:br>
              <a:rPr lang="ru-RU" sz="3600" i="1" dirty="0" smtClean="0">
                <a:solidFill>
                  <a:schemeClr val="tx2"/>
                </a:solidFill>
              </a:rPr>
            </a:br>
            <a:endParaRPr lang="ru-RU" sz="3600" i="1" dirty="0">
              <a:solidFill>
                <a:schemeClr val="tx2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2209800"/>
            <a:ext cx="83058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3600" dirty="0" smtClean="0">
                <a:solidFill>
                  <a:schemeClr val="tx2"/>
                </a:solidFill>
              </a:rPr>
              <a:t>Управление дыханием</a:t>
            </a:r>
          </a:p>
          <a:p>
            <a:pPr eaLnBrk="1" hangingPunct="1">
              <a:lnSpc>
                <a:spcPct val="80000"/>
              </a:lnSpc>
            </a:pPr>
            <a:r>
              <a:rPr lang="ru-RU" sz="3600" dirty="0" smtClean="0">
                <a:solidFill>
                  <a:schemeClr val="tx2"/>
                </a:solidFill>
              </a:rPr>
              <a:t>Регуляция психики</a:t>
            </a:r>
          </a:p>
          <a:p>
            <a:pPr eaLnBrk="1" hangingPunct="1">
              <a:lnSpc>
                <a:spcPct val="80000"/>
              </a:lnSpc>
            </a:pPr>
            <a:r>
              <a:rPr lang="ru-RU" sz="3600" dirty="0" smtClean="0">
                <a:solidFill>
                  <a:schemeClr val="tx2"/>
                </a:solidFill>
              </a:rPr>
              <a:t>Погружение в цвет</a:t>
            </a:r>
          </a:p>
          <a:p>
            <a:pPr eaLnBrk="1" hangingPunct="1">
              <a:lnSpc>
                <a:spcPct val="80000"/>
              </a:lnSpc>
            </a:pPr>
            <a:r>
              <a:rPr lang="ru-RU" sz="3600" dirty="0" smtClean="0">
                <a:solidFill>
                  <a:schemeClr val="tx2"/>
                </a:solidFill>
              </a:rPr>
              <a:t>Терапия ароматами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pic>
        <p:nvPicPr>
          <p:cNvPr id="12292" name="Picture 13" descr="C:\Documents and Settings\Admin\Рабочий стол\картинки к презентации\Log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25" y="5168900"/>
            <a:ext cx="2276475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038600"/>
            <a:ext cx="3886200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038600"/>
            <a:ext cx="3429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6934200" cy="1371599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i="1" dirty="0" smtClean="0"/>
              <a:t>Управление дыханием</a:t>
            </a:r>
            <a:br>
              <a:rPr lang="ru-RU" sz="3200" i="1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endParaRPr lang="ru-RU" sz="3200" i="1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33400" y="1295400"/>
            <a:ext cx="7315200" cy="2682875"/>
          </a:xfrm>
        </p:spPr>
        <p:txBody>
          <a:bodyPr rtlCol="0">
            <a:normAutofit fontScale="92500" lnSpcReduction="10000"/>
          </a:bodyPr>
          <a:lstStyle/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«Полное дыхание йогов»</a:t>
            </a:r>
          </a:p>
          <a:p>
            <a:pPr indent="182880" algn="just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3200" dirty="0" smtClean="0"/>
              <a:t>Медленно начинайте вдыхать воздух сначала животом, затем средней частью груди, и в конце верхней. Выдох следует делать в обратном порядке, дыхание должно быть неспешным. </a:t>
            </a:r>
            <a:endParaRPr lang="ru-RU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3317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495800"/>
            <a:ext cx="4419600" cy="24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muzyka_dlya_jogi_-_procvetaniya_bogatstva_zdorovya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609600" y="30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0">
                <p:cTn id="1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576</TotalTime>
  <Words>422</Words>
  <Application>Microsoft Office PowerPoint</Application>
  <PresentationFormat>Экран (4:3)</PresentationFormat>
  <Paragraphs>62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   Здоровый педагог –  здоровый ребенок. Профилактика психоэмоционального выгорания.</vt:lpstr>
      <vt:lpstr>Слайд 2</vt:lpstr>
      <vt:lpstr>Слайд 3</vt:lpstr>
      <vt:lpstr>Компоненты   психологического здоровья</vt:lpstr>
      <vt:lpstr>Этапы становления профессионализма:</vt:lpstr>
      <vt:lpstr>Синдром эмоционального  выгорания педагога</vt:lpstr>
      <vt:lpstr>Слайд 7</vt:lpstr>
      <vt:lpstr>Приемы и техники педагогической психотерапии  </vt:lpstr>
      <vt:lpstr>Управление дыханием  </vt:lpstr>
      <vt:lpstr>Слайд 10</vt:lpstr>
      <vt:lpstr>Слайд 11</vt:lpstr>
      <vt:lpstr>Слайд 12</vt:lpstr>
      <vt:lpstr>Слайд 13</vt:lpstr>
      <vt:lpstr> Терапия ароматами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123</dc:creator>
  <cp:lastModifiedBy>Ромашка</cp:lastModifiedBy>
  <cp:revision>56</cp:revision>
  <cp:lastPrinted>1601-01-01T00:00:00Z</cp:lastPrinted>
  <dcterms:created xsi:type="dcterms:W3CDTF">2015-03-30T07:39:54Z</dcterms:created>
  <dcterms:modified xsi:type="dcterms:W3CDTF">2015-12-18T06:36:33Z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