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6" r:id="rId14"/>
    <p:sldId id="271" r:id="rId15"/>
    <p:sldId id="274" r:id="rId16"/>
    <p:sldId id="275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571F"/>
    <a:srgbClr val="4E3A2F"/>
    <a:srgbClr val="695743"/>
    <a:srgbClr val="896E49"/>
    <a:srgbClr val="5F3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C8345-3795-42F3-8EA5-340209F934B2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BADB5-2FB6-4697-A912-B3B41E2DC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7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BADB5-2FB6-4697-A912-B3B41E2DC98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8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91571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E3A2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91571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91571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4660" y="76834"/>
            <a:ext cx="8234679" cy="1431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91571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590" y="1433448"/>
            <a:ext cx="8529320" cy="4537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E3A2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1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2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93609" y="1254760"/>
            <a:ext cx="736600" cy="69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33440" y="3037839"/>
            <a:ext cx="736600" cy="69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18840" y="3632200"/>
            <a:ext cx="735329" cy="69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60950" y="3632200"/>
            <a:ext cx="736600" cy="69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44030" y="4820920"/>
            <a:ext cx="736600" cy="695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0140" y="5415279"/>
            <a:ext cx="731520" cy="695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8209" y="5415279"/>
            <a:ext cx="736600" cy="69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 19"/>
          <p:cNvSpPr/>
          <p:nvPr/>
        </p:nvSpPr>
        <p:spPr>
          <a:xfrm>
            <a:off x="0" y="2437040"/>
            <a:ext cx="8441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i="1" spc="-15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</a:t>
            </a:r>
            <a:endParaRPr lang="ru-RU" sz="3600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1809" marR="504190" algn="ctr">
              <a:lnSpc>
                <a:spcPct val="100000"/>
              </a:lnSpc>
            </a:pPr>
            <a:r>
              <a:rPr lang="ru-RU" sz="3600" b="1" i="1" spc="-55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i="1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600" b="1" i="1" spc="-254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i="1" spc="-5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</a:t>
            </a:r>
            <a:r>
              <a:rPr lang="ru-RU" sz="3600" b="1" i="1" spc="-55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i="1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i="1" spc="-225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i="1" spc="-5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</a:t>
            </a:r>
            <a:r>
              <a:rPr lang="ru-RU" sz="3600" b="1" i="1" spc="5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</a:t>
            </a:r>
          </a:p>
          <a:p>
            <a:pPr marL="511809" marR="504190" algn="ctr">
              <a:lnSpc>
                <a:spcPct val="100000"/>
              </a:lnSpc>
            </a:pPr>
            <a:r>
              <a:rPr lang="ru-RU" sz="3600" b="1" i="1" spc="-35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3600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1809" marR="504190" algn="ctr">
              <a:lnSpc>
                <a:spcPct val="100000"/>
              </a:lnSpc>
            </a:pPr>
            <a:r>
              <a:rPr lang="ru-RU" sz="3600" b="1" i="1" spc="-5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 «Детский сад «Лукоморье» </a:t>
            </a:r>
          </a:p>
          <a:p>
            <a:pPr marL="511809" marR="504190" algn="ctr">
              <a:lnSpc>
                <a:spcPct val="100000"/>
              </a:lnSpc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74" y="282560"/>
            <a:ext cx="2926069" cy="2160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340" y="270897"/>
            <a:ext cx="6329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 </a:t>
            </a:r>
            <a:r>
              <a:rPr lang="ru-RU" sz="2000"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учреждение                          </a:t>
            </a:r>
            <a:endParaRPr lang="ru-RU" sz="2000" b="1" dirty="0" smtClean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«Лукоморье»   городского округа                            </a:t>
            </a:r>
            <a:endParaRPr lang="ru-RU" sz="2000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город Михайловка Волгоградской области» </a:t>
            </a:r>
            <a:endParaRPr lang="ru-RU" sz="2000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2656" y="6128761"/>
            <a:ext cx="2842260" cy="36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– 2021 год.</a:t>
            </a:r>
            <a:endParaRPr lang="ru-RU" b="1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05650" y="488950"/>
            <a:ext cx="474979" cy="422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03440" y="491490"/>
            <a:ext cx="450850" cy="4229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6837" y="361277"/>
            <a:ext cx="644515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94" y="2266080"/>
            <a:ext cx="2757170" cy="2915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658" y="2323636"/>
            <a:ext cx="2592451" cy="27055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056" y="2295388"/>
            <a:ext cx="2592705" cy="2733812"/>
          </a:xfrm>
          <a:custGeom>
            <a:avLst/>
            <a:gdLst/>
            <a:ahLst/>
            <a:cxnLst/>
            <a:rect l="l" t="t" r="r" b="b"/>
            <a:pathLst>
              <a:path w="2592705" h="3167379">
                <a:moveTo>
                  <a:pt x="0" y="432053"/>
                </a:moveTo>
                <a:lnTo>
                  <a:pt x="2535" y="384974"/>
                </a:lnTo>
                <a:lnTo>
                  <a:pt x="9965" y="339363"/>
                </a:lnTo>
                <a:lnTo>
                  <a:pt x="22027" y="295485"/>
                </a:lnTo>
                <a:lnTo>
                  <a:pt x="38457" y="253603"/>
                </a:lnTo>
                <a:lnTo>
                  <a:pt x="58991" y="213980"/>
                </a:lnTo>
                <a:lnTo>
                  <a:pt x="83365" y="176881"/>
                </a:lnTo>
                <a:lnTo>
                  <a:pt x="111317" y="142568"/>
                </a:lnTo>
                <a:lnTo>
                  <a:pt x="142582" y="111305"/>
                </a:lnTo>
                <a:lnTo>
                  <a:pt x="176897" y="83356"/>
                </a:lnTo>
                <a:lnTo>
                  <a:pt x="213999" y="58984"/>
                </a:lnTo>
                <a:lnTo>
                  <a:pt x="253624" y="38452"/>
                </a:lnTo>
                <a:lnTo>
                  <a:pt x="295508" y="22024"/>
                </a:lnTo>
                <a:lnTo>
                  <a:pt x="339387" y="9964"/>
                </a:lnTo>
                <a:lnTo>
                  <a:pt x="384999" y="2535"/>
                </a:lnTo>
                <a:lnTo>
                  <a:pt x="432079" y="0"/>
                </a:lnTo>
                <a:lnTo>
                  <a:pt x="2160270" y="0"/>
                </a:lnTo>
                <a:lnTo>
                  <a:pt x="2207349" y="2535"/>
                </a:lnTo>
                <a:lnTo>
                  <a:pt x="2252960" y="9964"/>
                </a:lnTo>
                <a:lnTo>
                  <a:pt x="2296838" y="22024"/>
                </a:lnTo>
                <a:lnTo>
                  <a:pt x="2338720" y="38452"/>
                </a:lnTo>
                <a:lnTo>
                  <a:pt x="2378343" y="58984"/>
                </a:lnTo>
                <a:lnTo>
                  <a:pt x="2415442" y="83356"/>
                </a:lnTo>
                <a:lnTo>
                  <a:pt x="2449755" y="111305"/>
                </a:lnTo>
                <a:lnTo>
                  <a:pt x="2481018" y="142568"/>
                </a:lnTo>
                <a:lnTo>
                  <a:pt x="2508967" y="176881"/>
                </a:lnTo>
                <a:lnTo>
                  <a:pt x="2533339" y="213980"/>
                </a:lnTo>
                <a:lnTo>
                  <a:pt x="2553871" y="253603"/>
                </a:lnTo>
                <a:lnTo>
                  <a:pt x="2570299" y="295485"/>
                </a:lnTo>
                <a:lnTo>
                  <a:pt x="2582359" y="339363"/>
                </a:lnTo>
                <a:lnTo>
                  <a:pt x="2589788" y="384974"/>
                </a:lnTo>
                <a:lnTo>
                  <a:pt x="2592324" y="432053"/>
                </a:lnTo>
                <a:lnTo>
                  <a:pt x="2592451" y="2734945"/>
                </a:lnTo>
                <a:lnTo>
                  <a:pt x="2589914" y="2782024"/>
                </a:lnTo>
                <a:lnTo>
                  <a:pt x="2582480" y="2827635"/>
                </a:lnTo>
                <a:lnTo>
                  <a:pt x="2570412" y="2871513"/>
                </a:lnTo>
                <a:lnTo>
                  <a:pt x="2553976" y="2913395"/>
                </a:lnTo>
                <a:lnTo>
                  <a:pt x="2533433" y="2953018"/>
                </a:lnTo>
                <a:lnTo>
                  <a:pt x="2509049" y="2990117"/>
                </a:lnTo>
                <a:lnTo>
                  <a:pt x="2481087" y="3024430"/>
                </a:lnTo>
                <a:lnTo>
                  <a:pt x="2449812" y="3055693"/>
                </a:lnTo>
                <a:lnTo>
                  <a:pt x="2415487" y="3083642"/>
                </a:lnTo>
                <a:lnTo>
                  <a:pt x="2378376" y="3108014"/>
                </a:lnTo>
                <a:lnTo>
                  <a:pt x="2338742" y="3128546"/>
                </a:lnTo>
                <a:lnTo>
                  <a:pt x="2296851" y="3144974"/>
                </a:lnTo>
                <a:lnTo>
                  <a:pt x="2252966" y="3157034"/>
                </a:lnTo>
                <a:lnTo>
                  <a:pt x="2207351" y="3164463"/>
                </a:lnTo>
                <a:lnTo>
                  <a:pt x="2160270" y="3166999"/>
                </a:lnTo>
                <a:lnTo>
                  <a:pt x="432066" y="3167126"/>
                </a:lnTo>
                <a:lnTo>
                  <a:pt x="384999" y="3164463"/>
                </a:lnTo>
                <a:lnTo>
                  <a:pt x="339387" y="3157034"/>
                </a:lnTo>
                <a:lnTo>
                  <a:pt x="295508" y="3144974"/>
                </a:lnTo>
                <a:lnTo>
                  <a:pt x="253624" y="3128546"/>
                </a:lnTo>
                <a:lnTo>
                  <a:pt x="213999" y="3108014"/>
                </a:lnTo>
                <a:lnTo>
                  <a:pt x="176897" y="3083642"/>
                </a:lnTo>
                <a:lnTo>
                  <a:pt x="142582" y="3055693"/>
                </a:lnTo>
                <a:lnTo>
                  <a:pt x="111317" y="3024430"/>
                </a:lnTo>
                <a:lnTo>
                  <a:pt x="83365" y="2990117"/>
                </a:lnTo>
                <a:lnTo>
                  <a:pt x="58991" y="2953018"/>
                </a:lnTo>
                <a:lnTo>
                  <a:pt x="38457" y="2913395"/>
                </a:lnTo>
                <a:lnTo>
                  <a:pt x="22027" y="2871513"/>
                </a:lnTo>
                <a:lnTo>
                  <a:pt x="9965" y="2827635"/>
                </a:lnTo>
                <a:lnTo>
                  <a:pt x="2535" y="2782024"/>
                </a:lnTo>
                <a:lnTo>
                  <a:pt x="0" y="2734945"/>
                </a:lnTo>
                <a:lnTo>
                  <a:pt x="0" y="432053"/>
                </a:lnTo>
                <a:close/>
              </a:path>
            </a:pathLst>
          </a:custGeom>
          <a:ln w="9999">
            <a:solidFill>
              <a:srgbClr val="C397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4032" y="2492772"/>
            <a:ext cx="2102485" cy="2205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Материально-технические</a:t>
            </a:r>
            <a:endParaRPr sz="1300" b="1" dirty="0">
              <a:latin typeface="Times New Roman"/>
              <a:cs typeface="Times New Roman"/>
            </a:endParaRPr>
          </a:p>
          <a:p>
            <a:pPr marL="12700" marR="43180">
              <a:lnSpc>
                <a:spcPct val="100000"/>
              </a:lnSpc>
              <a:buSzPct val="92307"/>
              <a:buFont typeface="Wingdings"/>
              <a:buChar char=""/>
              <a:tabLst>
                <a:tab pos="88900" algn="l"/>
              </a:tabLst>
            </a:pP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Соответствуют</a:t>
            </a:r>
            <a:r>
              <a:rPr sz="1300" spc="-9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spc="5" dirty="0">
                <a:solidFill>
                  <a:srgbClr val="5F3A13"/>
                </a:solidFill>
                <a:latin typeface="Times New Roman"/>
                <a:cs typeface="Times New Roman"/>
              </a:rPr>
              <a:t>санитарным 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нормам,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правилам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пожарной 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безопасности,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возрастным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и 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индивидуальным</a:t>
            </a: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особенностям</a:t>
            </a:r>
            <a:r>
              <a:rPr sz="1300" spc="-2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детей</a:t>
            </a:r>
            <a:endParaRPr sz="1300" dirty="0">
              <a:latin typeface="Times New Roman"/>
              <a:cs typeface="Times New Roman"/>
            </a:endParaRPr>
          </a:p>
          <a:p>
            <a:pPr marL="12700" marR="295275">
              <a:lnSpc>
                <a:spcPct val="100000"/>
              </a:lnSpc>
              <a:buSzPct val="92307"/>
              <a:buFont typeface="Wingdings"/>
              <a:buChar char=""/>
              <a:tabLst>
                <a:tab pos="88900" algn="l"/>
              </a:tabLst>
            </a:pP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Каждая группа имеет 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пространственную</a:t>
            </a:r>
            <a:r>
              <a:rPr sz="1300" spc="-8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5F3A13"/>
                </a:solidFill>
                <a:latin typeface="Times New Roman"/>
                <a:cs typeface="Times New Roman"/>
              </a:rPr>
              <a:t>среду,  </a:t>
            </a: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оборудование,</a:t>
            </a:r>
            <a:r>
              <a:rPr sz="1300" spc="-4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учебные</a:t>
            </a:r>
            <a:endParaRPr sz="1300" dirty="0">
              <a:latin typeface="Times New Roman"/>
              <a:cs typeface="Times New Roman"/>
            </a:endParaRPr>
          </a:p>
          <a:p>
            <a:pPr marL="12700" marR="73660">
              <a:lnSpc>
                <a:spcPct val="100000"/>
              </a:lnSpc>
            </a:pPr>
            <a:r>
              <a:rPr sz="1300" spc="-15" dirty="0">
                <a:solidFill>
                  <a:srgbClr val="5F3A13"/>
                </a:solidFill>
                <a:latin typeface="Times New Roman"/>
                <a:cs typeface="Times New Roman"/>
              </a:rPr>
              <a:t>комплекты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в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соответствии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с  </a:t>
            </a: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возрастом</a:t>
            </a:r>
            <a:r>
              <a:rPr sz="1300" spc="-1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детей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61945" y="1460554"/>
            <a:ext cx="3168650" cy="42496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05405" y="1450303"/>
            <a:ext cx="3168650" cy="4204281"/>
          </a:xfrm>
          <a:custGeom>
            <a:avLst/>
            <a:gdLst/>
            <a:ahLst/>
            <a:cxnLst/>
            <a:rect l="l" t="t" r="r" b="b"/>
            <a:pathLst>
              <a:path w="3168650" h="4250055">
                <a:moveTo>
                  <a:pt x="0" y="528065"/>
                </a:moveTo>
                <a:lnTo>
                  <a:pt x="2157" y="480008"/>
                </a:lnTo>
                <a:lnTo>
                  <a:pt x="8505" y="433158"/>
                </a:lnTo>
                <a:lnTo>
                  <a:pt x="18857" y="387702"/>
                </a:lnTo>
                <a:lnTo>
                  <a:pt x="33028" y="343827"/>
                </a:lnTo>
                <a:lnTo>
                  <a:pt x="50831" y="301718"/>
                </a:lnTo>
                <a:lnTo>
                  <a:pt x="72079" y="261563"/>
                </a:lnTo>
                <a:lnTo>
                  <a:pt x="96587" y="223548"/>
                </a:lnTo>
                <a:lnTo>
                  <a:pt x="124169" y="187860"/>
                </a:lnTo>
                <a:lnTo>
                  <a:pt x="154638" y="154686"/>
                </a:lnTo>
                <a:lnTo>
                  <a:pt x="187808" y="124211"/>
                </a:lnTo>
                <a:lnTo>
                  <a:pt x="223493" y="96622"/>
                </a:lnTo>
                <a:lnTo>
                  <a:pt x="261507" y="72107"/>
                </a:lnTo>
                <a:lnTo>
                  <a:pt x="301663" y="50852"/>
                </a:lnTo>
                <a:lnTo>
                  <a:pt x="343775" y="33042"/>
                </a:lnTo>
                <a:lnTo>
                  <a:pt x="387658" y="18866"/>
                </a:lnTo>
                <a:lnTo>
                  <a:pt x="433125" y="8509"/>
                </a:lnTo>
                <a:lnTo>
                  <a:pt x="479989" y="2158"/>
                </a:lnTo>
                <a:lnTo>
                  <a:pt x="528065" y="0"/>
                </a:lnTo>
                <a:lnTo>
                  <a:pt x="2640457" y="0"/>
                </a:lnTo>
                <a:lnTo>
                  <a:pt x="2688533" y="2158"/>
                </a:lnTo>
                <a:lnTo>
                  <a:pt x="2735397" y="8509"/>
                </a:lnTo>
                <a:lnTo>
                  <a:pt x="2780864" y="18866"/>
                </a:lnTo>
                <a:lnTo>
                  <a:pt x="2824747" y="33042"/>
                </a:lnTo>
                <a:lnTo>
                  <a:pt x="2866859" y="50852"/>
                </a:lnTo>
                <a:lnTo>
                  <a:pt x="2907015" y="72107"/>
                </a:lnTo>
                <a:lnTo>
                  <a:pt x="2945029" y="96622"/>
                </a:lnTo>
                <a:lnTo>
                  <a:pt x="2980714" y="124211"/>
                </a:lnTo>
                <a:lnTo>
                  <a:pt x="3013884" y="154686"/>
                </a:lnTo>
                <a:lnTo>
                  <a:pt x="3044353" y="187860"/>
                </a:lnTo>
                <a:lnTo>
                  <a:pt x="3071935" y="223548"/>
                </a:lnTo>
                <a:lnTo>
                  <a:pt x="3096443" y="261563"/>
                </a:lnTo>
                <a:lnTo>
                  <a:pt x="3117691" y="301718"/>
                </a:lnTo>
                <a:lnTo>
                  <a:pt x="3135494" y="343827"/>
                </a:lnTo>
                <a:lnTo>
                  <a:pt x="3149665" y="387702"/>
                </a:lnTo>
                <a:lnTo>
                  <a:pt x="3160017" y="433158"/>
                </a:lnTo>
                <a:lnTo>
                  <a:pt x="3166365" y="480008"/>
                </a:lnTo>
                <a:lnTo>
                  <a:pt x="3168523" y="528065"/>
                </a:lnTo>
                <a:lnTo>
                  <a:pt x="3168650" y="3721607"/>
                </a:lnTo>
                <a:lnTo>
                  <a:pt x="3166491" y="3769684"/>
                </a:lnTo>
                <a:lnTo>
                  <a:pt x="3160140" y="3816548"/>
                </a:lnTo>
                <a:lnTo>
                  <a:pt x="3149782" y="3862015"/>
                </a:lnTo>
                <a:lnTo>
                  <a:pt x="3135605" y="3905898"/>
                </a:lnTo>
                <a:lnTo>
                  <a:pt x="3117795" y="3948010"/>
                </a:lnTo>
                <a:lnTo>
                  <a:pt x="3096537" y="3988166"/>
                </a:lnTo>
                <a:lnTo>
                  <a:pt x="3072019" y="4026180"/>
                </a:lnTo>
                <a:lnTo>
                  <a:pt x="3044427" y="4061865"/>
                </a:lnTo>
                <a:lnTo>
                  <a:pt x="3013948" y="4095035"/>
                </a:lnTo>
                <a:lnTo>
                  <a:pt x="2980767" y="4125504"/>
                </a:lnTo>
                <a:lnTo>
                  <a:pt x="2945072" y="4153086"/>
                </a:lnTo>
                <a:lnTo>
                  <a:pt x="2907048" y="4177594"/>
                </a:lnTo>
                <a:lnTo>
                  <a:pt x="2866883" y="4198842"/>
                </a:lnTo>
                <a:lnTo>
                  <a:pt x="2824763" y="4216645"/>
                </a:lnTo>
                <a:lnTo>
                  <a:pt x="2780873" y="4230816"/>
                </a:lnTo>
                <a:lnTo>
                  <a:pt x="2735401" y="4241168"/>
                </a:lnTo>
                <a:lnTo>
                  <a:pt x="2688534" y="4247516"/>
                </a:lnTo>
                <a:lnTo>
                  <a:pt x="2640457" y="4249674"/>
                </a:lnTo>
                <a:lnTo>
                  <a:pt x="528065" y="4249674"/>
                </a:lnTo>
                <a:lnTo>
                  <a:pt x="479989" y="4247516"/>
                </a:lnTo>
                <a:lnTo>
                  <a:pt x="433125" y="4241168"/>
                </a:lnTo>
                <a:lnTo>
                  <a:pt x="387658" y="4230816"/>
                </a:lnTo>
                <a:lnTo>
                  <a:pt x="343775" y="4216645"/>
                </a:lnTo>
                <a:lnTo>
                  <a:pt x="301663" y="4198842"/>
                </a:lnTo>
                <a:lnTo>
                  <a:pt x="261507" y="4177594"/>
                </a:lnTo>
                <a:lnTo>
                  <a:pt x="223493" y="4153086"/>
                </a:lnTo>
                <a:lnTo>
                  <a:pt x="187808" y="4125504"/>
                </a:lnTo>
                <a:lnTo>
                  <a:pt x="154638" y="4095035"/>
                </a:lnTo>
                <a:lnTo>
                  <a:pt x="124169" y="4061865"/>
                </a:lnTo>
                <a:lnTo>
                  <a:pt x="96587" y="4026180"/>
                </a:lnTo>
                <a:lnTo>
                  <a:pt x="72079" y="3988166"/>
                </a:lnTo>
                <a:lnTo>
                  <a:pt x="50831" y="3948010"/>
                </a:lnTo>
                <a:lnTo>
                  <a:pt x="33028" y="3905898"/>
                </a:lnTo>
                <a:lnTo>
                  <a:pt x="18857" y="3862015"/>
                </a:lnTo>
                <a:lnTo>
                  <a:pt x="8505" y="3816548"/>
                </a:lnTo>
                <a:lnTo>
                  <a:pt x="2157" y="3769684"/>
                </a:lnTo>
                <a:lnTo>
                  <a:pt x="0" y="3721607"/>
                </a:lnTo>
                <a:lnTo>
                  <a:pt x="0" y="528065"/>
                </a:lnTo>
                <a:close/>
              </a:path>
            </a:pathLst>
          </a:custGeom>
          <a:ln w="9999">
            <a:solidFill>
              <a:srgbClr val="C397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40774" y="1482870"/>
            <a:ext cx="2648585" cy="398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00"/>
              </a:spcBef>
            </a:pPr>
            <a:r>
              <a:rPr sz="1300" b="1" spc="-15" dirty="0">
                <a:solidFill>
                  <a:srgbClr val="5F3A13"/>
                </a:solidFill>
                <a:latin typeface="Times New Roman"/>
                <a:cs typeface="Times New Roman"/>
              </a:rPr>
              <a:t>Психолого </a:t>
            </a:r>
            <a:r>
              <a:rPr sz="1300" b="1" dirty="0">
                <a:solidFill>
                  <a:srgbClr val="5F3A13"/>
                </a:solidFill>
                <a:latin typeface="Times New Roman"/>
                <a:cs typeface="Times New Roman"/>
              </a:rPr>
              <a:t>–</a:t>
            </a:r>
            <a:r>
              <a:rPr sz="1300" b="1" spc="-2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педагогические:</a:t>
            </a:r>
            <a:endParaRPr sz="1300" dirty="0">
              <a:latin typeface="Times New Roman"/>
              <a:cs typeface="Times New Roman"/>
            </a:endParaRPr>
          </a:p>
          <a:p>
            <a:pPr marL="88900" indent="-76200">
              <a:lnSpc>
                <a:spcPct val="100000"/>
              </a:lnSpc>
              <a:buSzPct val="92307"/>
              <a:buFont typeface="Wingdings"/>
              <a:buChar char=""/>
              <a:tabLst>
                <a:tab pos="88900" algn="l"/>
              </a:tabLst>
            </a:pPr>
            <a:r>
              <a:rPr sz="1300" spc="-25" dirty="0">
                <a:solidFill>
                  <a:srgbClr val="5F3A13"/>
                </a:solidFill>
                <a:latin typeface="Times New Roman"/>
                <a:cs typeface="Times New Roman"/>
              </a:rPr>
              <a:t>-Уважение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к</a:t>
            </a:r>
            <a:r>
              <a:rPr sz="1300" spc="2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человеческому</a:t>
            </a:r>
            <a:endParaRPr sz="1300" dirty="0">
              <a:latin typeface="Times New Roman"/>
              <a:cs typeface="Times New Roman"/>
            </a:endParaRPr>
          </a:p>
          <a:p>
            <a:pPr marL="12700" marR="86995">
              <a:lnSpc>
                <a:spcPct val="100000"/>
              </a:lnSpc>
            </a:pP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достоинству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детей,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формирование</a:t>
            </a:r>
            <a:r>
              <a:rPr sz="1300" spc="-12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и  </a:t>
            </a: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поддержка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их</a:t>
            </a:r>
            <a:r>
              <a:rPr sz="1300" spc="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положительной</a:t>
            </a: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самооценки</a:t>
            </a:r>
            <a:endParaRPr sz="1300" dirty="0">
              <a:latin typeface="Times New Roman"/>
              <a:cs typeface="Times New Roman"/>
            </a:endParaRPr>
          </a:p>
          <a:p>
            <a:pPr marL="12700" marR="118745">
              <a:lnSpc>
                <a:spcPct val="100000"/>
              </a:lnSpc>
              <a:buSzPct val="92307"/>
              <a:buFont typeface="Wingdings"/>
              <a:buChar char=""/>
              <a:tabLst>
                <a:tab pos="88900" algn="l"/>
              </a:tabLst>
            </a:pP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Использование </a:t>
            </a: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форм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и </a:t>
            </a: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методов 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работы, соответствующих</a:t>
            </a:r>
            <a:r>
              <a:rPr sz="1300" spc="-9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5F3A13"/>
                </a:solidFill>
                <a:latin typeface="Times New Roman"/>
                <a:cs typeface="Times New Roman"/>
              </a:rPr>
              <a:t>возрасту, 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индивидуальным</a:t>
            </a:r>
            <a:r>
              <a:rPr sz="1300" spc="-1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особенностям</a:t>
            </a:r>
            <a:endParaRPr sz="1300" dirty="0">
              <a:latin typeface="Times New Roman"/>
              <a:cs typeface="Times New Roman"/>
            </a:endParaRPr>
          </a:p>
          <a:p>
            <a:pPr marL="12700" marR="493395">
              <a:lnSpc>
                <a:spcPct val="100000"/>
              </a:lnSpc>
              <a:buSzPct val="92307"/>
              <a:buFont typeface="Wingdings"/>
              <a:buChar char=""/>
              <a:tabLst>
                <a:tab pos="88900" algn="l"/>
              </a:tabLst>
            </a:pPr>
            <a:r>
              <a:rPr sz="1300" spc="5" dirty="0">
                <a:solidFill>
                  <a:srgbClr val="5F3A13"/>
                </a:solidFill>
                <a:latin typeface="Times New Roman"/>
                <a:cs typeface="Times New Roman"/>
              </a:rPr>
              <a:t>Построение</a:t>
            </a:r>
            <a:r>
              <a:rPr sz="1300" spc="-12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образовательной 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деятельности на</a:t>
            </a:r>
            <a:r>
              <a:rPr sz="1300" spc="-4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основе</a:t>
            </a: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взаимодействия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взрослых с</a:t>
            </a:r>
            <a:r>
              <a:rPr sz="1300" spc="-5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детьми</a:t>
            </a:r>
            <a:endParaRPr sz="1300" dirty="0">
              <a:latin typeface="Times New Roman"/>
              <a:cs typeface="Times New Roman"/>
            </a:endParaRPr>
          </a:p>
          <a:p>
            <a:pPr marL="12700" marR="354330">
              <a:lnSpc>
                <a:spcPct val="100000"/>
              </a:lnSpc>
              <a:buSzPct val="92307"/>
              <a:buFont typeface="Wingdings"/>
              <a:buChar char=""/>
              <a:tabLst>
                <a:tab pos="88900" algn="l"/>
              </a:tabLst>
            </a:pP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Поддержка доброжелательного 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отношения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детей к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друг</a:t>
            </a:r>
            <a:r>
              <a:rPr sz="1300" spc="-6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другу</a:t>
            </a:r>
            <a:endParaRPr sz="1300" dirty="0">
              <a:latin typeface="Times New Roman"/>
              <a:cs typeface="Times New Roman"/>
            </a:endParaRPr>
          </a:p>
          <a:p>
            <a:pPr marL="88900" indent="-76835">
              <a:lnSpc>
                <a:spcPct val="100000"/>
              </a:lnSpc>
              <a:spcBef>
                <a:spcPts val="5"/>
              </a:spcBef>
              <a:buSzPct val="92307"/>
              <a:buFont typeface="Wingdings"/>
              <a:buChar char=""/>
              <a:tabLst>
                <a:tab pos="89535" algn="l"/>
              </a:tabLst>
            </a:pP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Возможность выбора детьми</a:t>
            </a:r>
            <a:r>
              <a:rPr sz="1300" spc="-3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видов</a:t>
            </a: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деятельности,</a:t>
            </a:r>
            <a:r>
              <a:rPr sz="1300" spc="-5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общения</a:t>
            </a:r>
            <a:endParaRPr sz="1300" dirty="0">
              <a:latin typeface="Times New Roman"/>
              <a:cs typeface="Times New Roman"/>
            </a:endParaRPr>
          </a:p>
          <a:p>
            <a:pPr marL="88900" indent="-76200">
              <a:lnSpc>
                <a:spcPct val="100000"/>
              </a:lnSpc>
              <a:buSzPct val="92307"/>
              <a:buFont typeface="Wingdings"/>
              <a:buChar char=""/>
              <a:tabLst>
                <a:tab pos="88900" algn="l"/>
              </a:tabLst>
            </a:pP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Защита детей </a:t>
            </a: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от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всех</a:t>
            </a:r>
            <a:r>
              <a:rPr sz="1300" spc="-6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форм</a:t>
            </a: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ts val="1560"/>
              </a:lnSpc>
            </a:pP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физического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и </a:t>
            </a: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психического</a:t>
            </a:r>
            <a:r>
              <a:rPr sz="1300" spc="-1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насилия</a:t>
            </a:r>
            <a:endParaRPr sz="1300" dirty="0">
              <a:latin typeface="Times New Roman"/>
              <a:cs typeface="Times New Roman"/>
            </a:endParaRPr>
          </a:p>
          <a:p>
            <a:pPr marL="12700" marR="13970">
              <a:lnSpc>
                <a:spcPct val="100000"/>
              </a:lnSpc>
              <a:buSzPct val="92307"/>
              <a:buFont typeface="Wingdings"/>
              <a:buChar char=""/>
              <a:tabLst>
                <a:tab pos="88900" algn="l"/>
              </a:tabLst>
            </a:pP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Поддержка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родителей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в воспитании  детей, </a:t>
            </a: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вовлечение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семей в 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образовательную</a:t>
            </a:r>
            <a:r>
              <a:rPr sz="1300" spc="-5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деятельность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09424" y="2323637"/>
            <a:ext cx="2808351" cy="27817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59974" y="2295388"/>
            <a:ext cx="2808605" cy="2810012"/>
          </a:xfrm>
          <a:custGeom>
            <a:avLst/>
            <a:gdLst/>
            <a:ahLst/>
            <a:cxnLst/>
            <a:rect l="l" t="t" r="r" b="b"/>
            <a:pathLst>
              <a:path w="2808605" h="2580004">
                <a:moveTo>
                  <a:pt x="0" y="429894"/>
                </a:moveTo>
                <a:lnTo>
                  <a:pt x="2522" y="383063"/>
                </a:lnTo>
                <a:lnTo>
                  <a:pt x="9916" y="337690"/>
                </a:lnTo>
                <a:lnTo>
                  <a:pt x="21919" y="294038"/>
                </a:lnTo>
                <a:lnTo>
                  <a:pt x="38267" y="252369"/>
                </a:lnTo>
                <a:lnTo>
                  <a:pt x="58700" y="212946"/>
                </a:lnTo>
                <a:lnTo>
                  <a:pt x="82955" y="176031"/>
                </a:lnTo>
                <a:lnTo>
                  <a:pt x="110769" y="141887"/>
                </a:lnTo>
                <a:lnTo>
                  <a:pt x="141881" y="110776"/>
                </a:lnTo>
                <a:lnTo>
                  <a:pt x="176028" y="82962"/>
                </a:lnTo>
                <a:lnTo>
                  <a:pt x="212947" y="58706"/>
                </a:lnTo>
                <a:lnTo>
                  <a:pt x="252378" y="38272"/>
                </a:lnTo>
                <a:lnTo>
                  <a:pt x="294056" y="21922"/>
                </a:lnTo>
                <a:lnTo>
                  <a:pt x="337720" y="9918"/>
                </a:lnTo>
                <a:lnTo>
                  <a:pt x="383108" y="2523"/>
                </a:lnTo>
                <a:lnTo>
                  <a:pt x="429958" y="0"/>
                </a:lnTo>
                <a:lnTo>
                  <a:pt x="2378329" y="0"/>
                </a:lnTo>
                <a:lnTo>
                  <a:pt x="2425182" y="2523"/>
                </a:lnTo>
                <a:lnTo>
                  <a:pt x="2470571" y="9918"/>
                </a:lnTo>
                <a:lnTo>
                  <a:pt x="2514234" y="21922"/>
                </a:lnTo>
                <a:lnTo>
                  <a:pt x="2555909" y="38272"/>
                </a:lnTo>
                <a:lnTo>
                  <a:pt x="2595334" y="58706"/>
                </a:lnTo>
                <a:lnTo>
                  <a:pt x="2632247" y="82962"/>
                </a:lnTo>
                <a:lnTo>
                  <a:pt x="2666387" y="110776"/>
                </a:lnTo>
                <a:lnTo>
                  <a:pt x="2697491" y="141887"/>
                </a:lnTo>
                <a:lnTo>
                  <a:pt x="2725298" y="176031"/>
                </a:lnTo>
                <a:lnTo>
                  <a:pt x="2749545" y="212946"/>
                </a:lnTo>
                <a:lnTo>
                  <a:pt x="2769971" y="252369"/>
                </a:lnTo>
                <a:lnTo>
                  <a:pt x="2786313" y="294038"/>
                </a:lnTo>
                <a:lnTo>
                  <a:pt x="2798311" y="337690"/>
                </a:lnTo>
                <a:lnTo>
                  <a:pt x="2805702" y="383063"/>
                </a:lnTo>
                <a:lnTo>
                  <a:pt x="2808224" y="429894"/>
                </a:lnTo>
                <a:lnTo>
                  <a:pt x="2808351" y="2149729"/>
                </a:lnTo>
                <a:lnTo>
                  <a:pt x="2805827" y="2196578"/>
                </a:lnTo>
                <a:lnTo>
                  <a:pt x="2798432" y="2241966"/>
                </a:lnTo>
                <a:lnTo>
                  <a:pt x="2786427" y="2285631"/>
                </a:lnTo>
                <a:lnTo>
                  <a:pt x="2770075" y="2327309"/>
                </a:lnTo>
                <a:lnTo>
                  <a:pt x="2749639" y="2366739"/>
                </a:lnTo>
                <a:lnTo>
                  <a:pt x="2725380" y="2403659"/>
                </a:lnTo>
                <a:lnTo>
                  <a:pt x="2697561" y="2437805"/>
                </a:lnTo>
                <a:lnTo>
                  <a:pt x="2666444" y="2468917"/>
                </a:lnTo>
                <a:lnTo>
                  <a:pt x="2632292" y="2496731"/>
                </a:lnTo>
                <a:lnTo>
                  <a:pt x="2595367" y="2520986"/>
                </a:lnTo>
                <a:lnTo>
                  <a:pt x="2555931" y="2541419"/>
                </a:lnTo>
                <a:lnTo>
                  <a:pt x="2514247" y="2557768"/>
                </a:lnTo>
                <a:lnTo>
                  <a:pt x="2470577" y="2569770"/>
                </a:lnTo>
                <a:lnTo>
                  <a:pt x="2425183" y="2577164"/>
                </a:lnTo>
                <a:lnTo>
                  <a:pt x="2378329" y="2579687"/>
                </a:lnTo>
                <a:lnTo>
                  <a:pt x="429958" y="2579687"/>
                </a:lnTo>
                <a:lnTo>
                  <a:pt x="383108" y="2577164"/>
                </a:lnTo>
                <a:lnTo>
                  <a:pt x="337720" y="2569770"/>
                </a:lnTo>
                <a:lnTo>
                  <a:pt x="294056" y="2557768"/>
                </a:lnTo>
                <a:lnTo>
                  <a:pt x="252378" y="2541419"/>
                </a:lnTo>
                <a:lnTo>
                  <a:pt x="212947" y="2520986"/>
                </a:lnTo>
                <a:lnTo>
                  <a:pt x="176028" y="2496731"/>
                </a:lnTo>
                <a:lnTo>
                  <a:pt x="141881" y="2468917"/>
                </a:lnTo>
                <a:lnTo>
                  <a:pt x="110769" y="2437805"/>
                </a:lnTo>
                <a:lnTo>
                  <a:pt x="82955" y="2403659"/>
                </a:lnTo>
                <a:lnTo>
                  <a:pt x="58700" y="2366739"/>
                </a:lnTo>
                <a:lnTo>
                  <a:pt x="38267" y="2327309"/>
                </a:lnTo>
                <a:lnTo>
                  <a:pt x="21919" y="2285631"/>
                </a:lnTo>
                <a:lnTo>
                  <a:pt x="9916" y="2241966"/>
                </a:lnTo>
                <a:lnTo>
                  <a:pt x="2522" y="2196578"/>
                </a:lnTo>
                <a:lnTo>
                  <a:pt x="0" y="2149729"/>
                </a:lnTo>
                <a:lnTo>
                  <a:pt x="0" y="429894"/>
                </a:lnTo>
                <a:close/>
              </a:path>
            </a:pathLst>
          </a:custGeom>
          <a:ln w="9999">
            <a:solidFill>
              <a:srgbClr val="C397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36218" y="2345218"/>
            <a:ext cx="223393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83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Развивающая</a:t>
            </a:r>
            <a:endParaRPr sz="1200" dirty="0">
              <a:latin typeface="Times New Roman"/>
              <a:cs typeface="Times New Roman"/>
            </a:endParaRPr>
          </a:p>
          <a:p>
            <a:pPr marL="177800" marR="5080" algn="ctr">
              <a:lnSpc>
                <a:spcPct val="100000"/>
              </a:lnSpc>
            </a:pPr>
            <a:r>
              <a:rPr sz="12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пр</a:t>
            </a:r>
            <a:r>
              <a:rPr sz="1200" b="1" spc="-25" dirty="0">
                <a:solidFill>
                  <a:srgbClr val="5F3A13"/>
                </a:solidFill>
                <a:latin typeface="Times New Roman"/>
                <a:cs typeface="Times New Roman"/>
              </a:rPr>
              <a:t>е</a:t>
            </a:r>
            <a:r>
              <a:rPr sz="1200" b="1" dirty="0">
                <a:solidFill>
                  <a:srgbClr val="5F3A13"/>
                </a:solidFill>
                <a:latin typeface="Times New Roman"/>
                <a:cs typeface="Times New Roman"/>
              </a:rPr>
              <a:t>д</a:t>
            </a:r>
            <a:r>
              <a:rPr sz="1200" b="1" spc="5" dirty="0">
                <a:solidFill>
                  <a:srgbClr val="5F3A13"/>
                </a:solidFill>
                <a:latin typeface="Times New Roman"/>
                <a:cs typeface="Times New Roman"/>
              </a:rPr>
              <a:t>м</a:t>
            </a:r>
            <a:r>
              <a:rPr sz="1200" b="1" dirty="0">
                <a:solidFill>
                  <a:srgbClr val="5F3A13"/>
                </a:solidFill>
                <a:latin typeface="Times New Roman"/>
                <a:cs typeface="Times New Roman"/>
              </a:rPr>
              <a:t>етн</a:t>
            </a:r>
            <a:r>
              <a:rPr sz="12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о</a:t>
            </a:r>
            <a:r>
              <a:rPr sz="1200" b="1" dirty="0">
                <a:solidFill>
                  <a:srgbClr val="5F3A13"/>
                </a:solidFill>
                <a:latin typeface="Times New Roman"/>
                <a:cs typeface="Times New Roman"/>
              </a:rPr>
              <a:t>-</a:t>
            </a:r>
            <a:r>
              <a:rPr sz="12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прос</a:t>
            </a:r>
            <a:r>
              <a:rPr sz="1200" b="1" spc="5" dirty="0">
                <a:solidFill>
                  <a:srgbClr val="5F3A13"/>
                </a:solidFill>
                <a:latin typeface="Times New Roman"/>
                <a:cs typeface="Times New Roman"/>
              </a:rPr>
              <a:t>т</a:t>
            </a:r>
            <a:r>
              <a:rPr sz="12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ранственн</a:t>
            </a:r>
            <a:r>
              <a:rPr sz="1200" b="1" dirty="0">
                <a:solidFill>
                  <a:srgbClr val="5F3A13"/>
                </a:solidFill>
                <a:latin typeface="Times New Roman"/>
                <a:cs typeface="Times New Roman"/>
              </a:rPr>
              <a:t>ая  </a:t>
            </a:r>
            <a:r>
              <a:rPr sz="12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среда:</a:t>
            </a:r>
            <a:endParaRPr sz="1200" dirty="0">
              <a:latin typeface="Times New Roman"/>
              <a:cs typeface="Times New Roman"/>
            </a:endParaRPr>
          </a:p>
          <a:p>
            <a:pPr marL="12700" marR="363220">
              <a:lnSpc>
                <a:spcPts val="1440"/>
              </a:lnSpc>
              <a:spcBef>
                <a:spcPts val="45"/>
              </a:spcBef>
              <a:buSzPct val="91666"/>
              <a:buFont typeface="Wingdings"/>
              <a:buChar char=""/>
              <a:tabLst>
                <a:tab pos="83185" algn="l"/>
              </a:tabLst>
            </a:pPr>
            <a:r>
              <a:rPr sz="1200" spc="-10" dirty="0">
                <a:solidFill>
                  <a:srgbClr val="5F3A13"/>
                </a:solidFill>
                <a:latin typeface="Times New Roman"/>
                <a:cs typeface="Times New Roman"/>
              </a:rPr>
              <a:t>Обеспечивает </a:t>
            </a:r>
            <a:r>
              <a:rPr sz="1200" spc="-5" dirty="0">
                <a:solidFill>
                  <a:srgbClr val="5F3A13"/>
                </a:solidFill>
                <a:latin typeface="Times New Roman"/>
                <a:cs typeface="Times New Roman"/>
              </a:rPr>
              <a:t>возможность  общения </a:t>
            </a:r>
            <a:r>
              <a:rPr sz="1200" dirty="0">
                <a:solidFill>
                  <a:srgbClr val="5F3A13"/>
                </a:solidFill>
                <a:latin typeface="Times New Roman"/>
                <a:cs typeface="Times New Roman"/>
              </a:rPr>
              <a:t>и</a:t>
            </a:r>
            <a:r>
              <a:rPr sz="1200" spc="-1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5F3A13"/>
                </a:solidFill>
                <a:latin typeface="Times New Roman"/>
                <a:cs typeface="Times New Roman"/>
              </a:rPr>
              <a:t>совместной</a:t>
            </a:r>
            <a:endParaRPr sz="1200" dirty="0">
              <a:latin typeface="Times New Roman"/>
              <a:cs typeface="Times New Roman"/>
            </a:endParaRPr>
          </a:p>
          <a:p>
            <a:pPr marL="12700" marR="134620">
              <a:lnSpc>
                <a:spcPts val="1440"/>
              </a:lnSpc>
            </a:pPr>
            <a:r>
              <a:rPr sz="1200" dirty="0">
                <a:solidFill>
                  <a:srgbClr val="5F3A13"/>
                </a:solidFill>
                <a:latin typeface="Times New Roman"/>
                <a:cs typeface="Times New Roman"/>
              </a:rPr>
              <a:t>деятельности </a:t>
            </a:r>
            <a:r>
              <a:rPr sz="1200" spc="-5" dirty="0">
                <a:solidFill>
                  <a:srgbClr val="5F3A13"/>
                </a:solidFill>
                <a:latin typeface="Times New Roman"/>
                <a:cs typeface="Times New Roman"/>
              </a:rPr>
              <a:t>детей </a:t>
            </a:r>
            <a:r>
              <a:rPr sz="1200" dirty="0">
                <a:solidFill>
                  <a:srgbClr val="5F3A13"/>
                </a:solidFill>
                <a:latin typeface="Times New Roman"/>
                <a:cs typeface="Times New Roman"/>
              </a:rPr>
              <a:t>и</a:t>
            </a:r>
            <a:r>
              <a:rPr sz="1200" spc="-5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F3A13"/>
                </a:solidFill>
                <a:latin typeface="Times New Roman"/>
                <a:cs typeface="Times New Roman"/>
              </a:rPr>
              <a:t>взрослых,  </a:t>
            </a:r>
            <a:r>
              <a:rPr sz="1200" spc="-5" dirty="0">
                <a:solidFill>
                  <a:srgbClr val="5F3A13"/>
                </a:solidFill>
                <a:latin typeface="Times New Roman"/>
                <a:cs typeface="Times New Roman"/>
              </a:rPr>
              <a:t>двигательной</a:t>
            </a:r>
            <a:r>
              <a:rPr sz="1200" spc="-2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5F3A13"/>
                </a:solidFill>
                <a:latin typeface="Times New Roman"/>
                <a:cs typeface="Times New Roman"/>
              </a:rPr>
              <a:t>активности,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1395"/>
              </a:lnSpc>
            </a:pPr>
            <a:r>
              <a:rPr sz="1200" spc="-5" dirty="0">
                <a:solidFill>
                  <a:srgbClr val="5F3A13"/>
                </a:solidFill>
                <a:latin typeface="Times New Roman"/>
                <a:cs typeface="Times New Roman"/>
              </a:rPr>
              <a:t>возможности </a:t>
            </a:r>
            <a:r>
              <a:rPr sz="1200" dirty="0">
                <a:solidFill>
                  <a:srgbClr val="5F3A13"/>
                </a:solidFill>
                <a:latin typeface="Times New Roman"/>
                <a:cs typeface="Times New Roman"/>
              </a:rPr>
              <a:t>для</a:t>
            </a:r>
            <a:r>
              <a:rPr sz="1200" spc="-2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5F3A13"/>
                </a:solidFill>
                <a:latin typeface="Times New Roman"/>
                <a:cs typeface="Times New Roman"/>
              </a:rPr>
              <a:t>уединения</a:t>
            </a:r>
            <a:endParaRPr sz="1200" dirty="0">
              <a:latin typeface="Times New Roman"/>
              <a:cs typeface="Times New Roman"/>
            </a:endParaRPr>
          </a:p>
          <a:p>
            <a:pPr marL="12700" marR="406400">
              <a:lnSpc>
                <a:spcPct val="100000"/>
              </a:lnSpc>
              <a:buSzPct val="91666"/>
              <a:buFont typeface="Wingdings"/>
              <a:buChar char=""/>
              <a:tabLst>
                <a:tab pos="83185" algn="l"/>
              </a:tabLst>
            </a:pPr>
            <a:r>
              <a:rPr sz="1200" spc="-10" dirty="0">
                <a:solidFill>
                  <a:srgbClr val="5F3A13"/>
                </a:solidFill>
                <a:latin typeface="Times New Roman"/>
                <a:cs typeface="Times New Roman"/>
              </a:rPr>
              <a:t>Соответствует </a:t>
            </a:r>
            <a:r>
              <a:rPr sz="1200" spc="-5" dirty="0">
                <a:solidFill>
                  <a:srgbClr val="5F3A13"/>
                </a:solidFill>
                <a:latin typeface="Times New Roman"/>
                <a:cs typeface="Times New Roman"/>
              </a:rPr>
              <a:t>возрастным  </a:t>
            </a:r>
            <a:r>
              <a:rPr sz="1200" spc="-10" dirty="0">
                <a:solidFill>
                  <a:srgbClr val="5F3A13"/>
                </a:solidFill>
                <a:latin typeface="Times New Roman"/>
                <a:cs typeface="Times New Roman"/>
              </a:rPr>
              <a:t>возможностям</a:t>
            </a:r>
            <a:r>
              <a:rPr sz="120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5F3A13"/>
                </a:solidFill>
                <a:latin typeface="Times New Roman"/>
                <a:cs typeface="Times New Roman"/>
              </a:rPr>
              <a:t>детей</a:t>
            </a:r>
            <a:endParaRPr sz="1200" dirty="0">
              <a:latin typeface="Times New Roman"/>
              <a:cs typeface="Times New Roman"/>
            </a:endParaRPr>
          </a:p>
          <a:p>
            <a:pPr marL="12700" marR="217170">
              <a:lnSpc>
                <a:spcPct val="100000"/>
              </a:lnSpc>
              <a:buSzPct val="91666"/>
              <a:buFont typeface="Wingdings"/>
              <a:buChar char=""/>
              <a:tabLst>
                <a:tab pos="83185" algn="l"/>
              </a:tabLst>
            </a:pPr>
            <a:r>
              <a:rPr sz="1200" spc="-10" dirty="0">
                <a:solidFill>
                  <a:srgbClr val="5F3A13"/>
                </a:solidFill>
                <a:latin typeface="Times New Roman"/>
                <a:cs typeface="Times New Roman"/>
              </a:rPr>
              <a:t>Предполагает </a:t>
            </a:r>
            <a:r>
              <a:rPr sz="1200" spc="-5" dirty="0">
                <a:solidFill>
                  <a:srgbClr val="5F3A13"/>
                </a:solidFill>
                <a:latin typeface="Times New Roman"/>
                <a:cs typeface="Times New Roman"/>
              </a:rPr>
              <a:t>возможность  </a:t>
            </a:r>
            <a:r>
              <a:rPr sz="1200" spc="-10" dirty="0">
                <a:solidFill>
                  <a:srgbClr val="5F3A13"/>
                </a:solidFill>
                <a:latin typeface="Times New Roman"/>
                <a:cs typeface="Times New Roman"/>
              </a:rPr>
              <a:t>изменений </a:t>
            </a:r>
            <a:r>
              <a:rPr sz="1200" spc="-15" dirty="0">
                <a:solidFill>
                  <a:srgbClr val="5F3A13"/>
                </a:solidFill>
                <a:latin typeface="Times New Roman"/>
                <a:cs typeface="Times New Roman"/>
              </a:rPr>
              <a:t>от </a:t>
            </a:r>
            <a:r>
              <a:rPr sz="1200" spc="-10" dirty="0">
                <a:solidFill>
                  <a:srgbClr val="5F3A13"/>
                </a:solidFill>
                <a:latin typeface="Times New Roman"/>
                <a:cs typeface="Times New Roman"/>
              </a:rPr>
              <a:t>образовательной  </a:t>
            </a:r>
            <a:r>
              <a:rPr sz="1200" spc="-15" dirty="0">
                <a:solidFill>
                  <a:srgbClr val="5F3A13"/>
                </a:solidFill>
                <a:latin typeface="Times New Roman"/>
                <a:cs typeface="Times New Roman"/>
              </a:rPr>
              <a:t>ситуации</a:t>
            </a:r>
            <a:endParaRPr sz="1200" dirty="0">
              <a:latin typeface="Times New Roman"/>
              <a:cs typeface="Times New Roman"/>
            </a:endParaRPr>
          </a:p>
          <a:p>
            <a:pPr marL="82550" indent="-70485">
              <a:lnSpc>
                <a:spcPct val="100000"/>
              </a:lnSpc>
              <a:buSzPct val="91666"/>
              <a:buFont typeface="Wingdings"/>
              <a:buChar char=""/>
              <a:tabLst>
                <a:tab pos="83185" algn="l"/>
              </a:tabLst>
            </a:pPr>
            <a:r>
              <a:rPr sz="1200" spc="-5" dirty="0">
                <a:solidFill>
                  <a:srgbClr val="5F3A13"/>
                </a:solidFill>
                <a:latin typeface="Times New Roman"/>
                <a:cs typeface="Times New Roman"/>
              </a:rPr>
              <a:t>Доступность,</a:t>
            </a:r>
            <a:r>
              <a:rPr sz="1200" spc="3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5F3A13"/>
                </a:solidFill>
                <a:latin typeface="Times New Roman"/>
                <a:cs typeface="Times New Roman"/>
              </a:rPr>
              <a:t>безопасность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063995" y="2743200"/>
            <a:ext cx="2682240" cy="31452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64" y="221270"/>
            <a:ext cx="2226310" cy="1644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13579" y="157479"/>
            <a:ext cx="388620" cy="370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48300" y="763269"/>
            <a:ext cx="396239" cy="3695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13579" y="1068069"/>
            <a:ext cx="396239" cy="3695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13579" y="1372869"/>
            <a:ext cx="396239" cy="3695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-278447" y="0"/>
            <a:ext cx="9422447" cy="817788"/>
          </a:xfrm>
          <a:prstGeom prst="rect">
            <a:avLst/>
          </a:prstGeom>
        </p:spPr>
        <p:txBody>
          <a:bodyPr vert="horz" wrap="square" lIns="0" tIns="200279" rIns="0" bIns="0" rtlCol="0">
            <a:spAutoFit/>
          </a:bodyPr>
          <a:lstStyle/>
          <a:p>
            <a:pPr marL="3345179" marR="5080" indent="-2914015">
              <a:lnSpc>
                <a:spcPts val="2380"/>
              </a:lnSpc>
              <a:spcBef>
                <a:spcPts val="195"/>
              </a:spcBef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ЭТАПЕ 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</a:t>
            </a:r>
            <a:r>
              <a:rPr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sz="24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7052" y="1208023"/>
            <a:ext cx="7637780" cy="50064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sz="1800" b="1" i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</a:t>
            </a:r>
            <a:r>
              <a:rPr sz="1800" b="1" i="1" spc="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1" spc="-3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endParaRPr sz="1800" b="1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 b="1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-Владеет </a:t>
            </a:r>
            <a:r>
              <a:rPr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b="1" spc="-1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культурными </a:t>
            </a:r>
            <a:r>
              <a:rPr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</a:t>
            </a:r>
            <a:r>
              <a:rPr b="1" spc="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12700">
              <a:lnSpc>
                <a:spcPct val="100000"/>
              </a:lnSpc>
            </a:pPr>
            <a:r>
              <a:rPr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-Проявляет </a:t>
            </a:r>
            <a:r>
              <a:rPr b="1" spc="-1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инициативу </a:t>
            </a:r>
            <a:r>
              <a:rPr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spc="4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</a:t>
            </a:r>
            <a:endParaRPr b="1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-Положительно </a:t>
            </a:r>
            <a:r>
              <a:rPr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</a:t>
            </a:r>
            <a:r>
              <a:rPr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b="1" spc="-4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миру, </a:t>
            </a:r>
            <a:r>
              <a:rPr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b="1" spc="-2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людям, </a:t>
            </a:r>
            <a:r>
              <a:rPr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самому </a:t>
            </a:r>
            <a:r>
              <a:rPr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себе, </a:t>
            </a:r>
            <a:r>
              <a:rPr b="1" spc="-1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</a:t>
            </a:r>
            <a:r>
              <a:rPr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spc="13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совместных</a:t>
            </a:r>
            <a:endParaRPr b="1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играх, способен</a:t>
            </a:r>
            <a:r>
              <a:rPr b="1" spc="-2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договариваться</a:t>
            </a:r>
            <a:endParaRPr b="1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-Адекватно проявляет </a:t>
            </a:r>
            <a:r>
              <a:rPr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  <a:r>
              <a:rPr b="1" spc="1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</a:t>
            </a:r>
            <a:endParaRPr b="1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-Владеет разными </a:t>
            </a:r>
            <a:r>
              <a:rPr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формами </a:t>
            </a:r>
            <a:r>
              <a:rPr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видами</a:t>
            </a:r>
            <a:r>
              <a:rPr b="1" spc="2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endParaRPr b="1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-Хорошо владеет устной речью, </a:t>
            </a:r>
            <a:r>
              <a:rPr b="1" spc="-2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b="1" spc="-1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выражать </a:t>
            </a:r>
            <a:r>
              <a:rPr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мысли </a:t>
            </a:r>
            <a:r>
              <a:rPr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spc="14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желания</a:t>
            </a:r>
            <a:endParaRPr b="1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-Развита </a:t>
            </a:r>
            <a:r>
              <a:rPr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мелкая</a:t>
            </a:r>
            <a:r>
              <a:rPr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моторика</a:t>
            </a:r>
            <a:endParaRPr b="1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-Способен </a:t>
            </a:r>
            <a:r>
              <a:rPr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волевым усилиям </a:t>
            </a:r>
            <a:r>
              <a:rPr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spc="-2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b="1" spc="-1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следовать </a:t>
            </a:r>
            <a:r>
              <a:rPr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 </a:t>
            </a:r>
            <a:r>
              <a:rPr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нормам поведения </a:t>
            </a:r>
            <a:r>
              <a:rPr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видах</a:t>
            </a:r>
            <a:r>
              <a:rPr b="1" spc="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-Соблюдает </a:t>
            </a:r>
            <a:r>
              <a:rPr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поведения </a:t>
            </a:r>
            <a:r>
              <a:rPr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личной</a:t>
            </a:r>
            <a:r>
              <a:rPr b="1" spc="5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</a:t>
            </a:r>
            <a:endParaRPr b="1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68275">
              <a:lnSpc>
                <a:spcPct val="100000"/>
              </a:lnSpc>
            </a:pPr>
            <a:r>
              <a:rPr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-Проявляет любознательность, </a:t>
            </a:r>
            <a:r>
              <a:rPr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интересуется причинно-следственными связями,  </a:t>
            </a:r>
            <a:r>
              <a:rPr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 </a:t>
            </a:r>
            <a:r>
              <a:rPr b="1" spc="-2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 </a:t>
            </a:r>
            <a:r>
              <a:rPr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b="1" spc="4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экспериментировать</a:t>
            </a:r>
            <a:endParaRPr b="1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1430">
              <a:lnSpc>
                <a:spcPct val="100000"/>
              </a:lnSpc>
            </a:pPr>
            <a:r>
              <a:rPr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-0бладает начальными </a:t>
            </a:r>
            <a:r>
              <a:rPr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знаниями </a:t>
            </a:r>
            <a:r>
              <a:rPr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себе, </a:t>
            </a:r>
            <a:r>
              <a:rPr b="1" spc="-1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природном </a:t>
            </a:r>
            <a:r>
              <a:rPr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социальном мире, </a:t>
            </a:r>
            <a:r>
              <a:rPr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b="1" spc="-2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 </a:t>
            </a:r>
            <a:r>
              <a:rPr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живет</a:t>
            </a:r>
            <a:endParaRPr b="1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931" y="615567"/>
            <a:ext cx="2226310" cy="1644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49240" y="1404619"/>
            <a:ext cx="618489" cy="577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52400" y="350728"/>
            <a:ext cx="698373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ЕКЦИОННО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spc="-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ЗВИ</a:t>
            </a:r>
            <a:r>
              <a:rPr sz="24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АЮЩ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algn="ctr">
              <a:lnSpc>
                <a:spcPct val="10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02590" y="1433448"/>
            <a:ext cx="8529320" cy="493654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55600" marR="78740" indent="-342900" algn="just">
              <a:lnSpc>
                <a:spcPct val="100800"/>
              </a:lnSpc>
              <a:spcBef>
                <a:spcPts val="70"/>
              </a:spcBef>
            </a:pPr>
            <a:endParaRPr lang="ru-RU" sz="3200" dirty="0" smtClean="0">
              <a:latin typeface="Franklin Gothic Book"/>
              <a:cs typeface="Franklin Gothic Book"/>
            </a:endParaRPr>
          </a:p>
          <a:p>
            <a:pPr marL="355600" marR="78740" indent="-342900" algn="just">
              <a:lnSpc>
                <a:spcPct val="100800"/>
              </a:lnSpc>
              <a:spcBef>
                <a:spcPts val="70"/>
              </a:spcBef>
            </a:pPr>
            <a:r>
              <a:rPr lang="ru-RU" sz="1800" b="1" dirty="0" smtClean="0">
                <a:solidFill>
                  <a:srgbClr val="91571F"/>
                </a:solidFill>
              </a:rPr>
              <a:t>Задачами </a:t>
            </a:r>
            <a:r>
              <a:rPr lang="ru-RU" sz="1800" b="1" dirty="0">
                <a:solidFill>
                  <a:srgbClr val="91571F"/>
                </a:solidFill>
              </a:rPr>
              <a:t>деятельности образовательного учреждения, </a:t>
            </a:r>
            <a:r>
              <a:rPr lang="ru-RU" sz="1800" b="1" dirty="0" smtClean="0">
                <a:solidFill>
                  <a:srgbClr val="91571F"/>
                </a:solidFill>
              </a:rPr>
              <a:t>реализующей</a:t>
            </a:r>
          </a:p>
          <a:p>
            <a:pPr marL="355600" marR="78740" indent="-342900" algn="just">
              <a:lnSpc>
                <a:spcPct val="100800"/>
              </a:lnSpc>
              <a:spcBef>
                <a:spcPts val="70"/>
              </a:spcBef>
            </a:pPr>
            <a:r>
              <a:rPr lang="ru-RU" sz="1800" b="1" dirty="0" smtClean="0">
                <a:solidFill>
                  <a:srgbClr val="91571F"/>
                </a:solidFill>
              </a:rPr>
              <a:t>программы </a:t>
            </a:r>
            <a:r>
              <a:rPr lang="ru-RU" sz="1800" b="1" dirty="0">
                <a:solidFill>
                  <a:srgbClr val="91571F"/>
                </a:solidFill>
              </a:rPr>
              <a:t>дошкольного образования, по выполнению </a:t>
            </a:r>
            <a:r>
              <a:rPr lang="ru-RU" sz="1800" b="1" dirty="0" smtClean="0">
                <a:solidFill>
                  <a:srgbClr val="91571F"/>
                </a:solidFill>
              </a:rPr>
              <a:t>образовательной</a:t>
            </a:r>
          </a:p>
          <a:p>
            <a:pPr marL="355600" marR="78740" indent="-342900" algn="just">
              <a:lnSpc>
                <a:spcPct val="100800"/>
              </a:lnSpc>
              <a:spcBef>
                <a:spcPts val="70"/>
              </a:spcBef>
            </a:pPr>
            <a:r>
              <a:rPr lang="ru-RU" sz="1800" b="1" dirty="0" smtClean="0">
                <a:solidFill>
                  <a:srgbClr val="91571F"/>
                </a:solidFill>
              </a:rPr>
              <a:t>программы </a:t>
            </a:r>
            <a:r>
              <a:rPr lang="ru-RU" sz="1800" b="1" dirty="0">
                <a:solidFill>
                  <a:srgbClr val="91571F"/>
                </a:solidFill>
              </a:rPr>
              <a:t>в группах компенсирующей и комбинированной направленности </a:t>
            </a:r>
            <a:endParaRPr lang="ru-RU" sz="1800" b="1" dirty="0" smtClean="0">
              <a:solidFill>
                <a:srgbClr val="91571F"/>
              </a:solidFill>
            </a:endParaRPr>
          </a:p>
          <a:p>
            <a:pPr marL="355600" marR="78740" indent="-342900" algn="just">
              <a:lnSpc>
                <a:spcPct val="100800"/>
              </a:lnSpc>
              <a:spcBef>
                <a:spcPts val="70"/>
              </a:spcBef>
            </a:pPr>
            <a:r>
              <a:rPr lang="ru-RU" sz="1800" b="1" dirty="0" smtClean="0">
                <a:solidFill>
                  <a:srgbClr val="91571F"/>
                </a:solidFill>
              </a:rPr>
              <a:t>являются</a:t>
            </a:r>
            <a:r>
              <a:rPr lang="ru-RU" sz="1800" b="1" dirty="0">
                <a:solidFill>
                  <a:srgbClr val="91571F"/>
                </a:solidFill>
              </a:rPr>
              <a:t>:</a:t>
            </a:r>
          </a:p>
          <a:p>
            <a:pPr algn="just"/>
            <a:r>
              <a:rPr lang="ru-RU" sz="1800" b="1" dirty="0">
                <a:solidFill>
                  <a:srgbClr val="91571F"/>
                </a:solidFill>
              </a:rPr>
              <a:t>– развитие физических, интеллектуальных, нравственных, эстетических и личностных качеств;</a:t>
            </a:r>
          </a:p>
          <a:p>
            <a:pPr algn="just"/>
            <a:r>
              <a:rPr lang="ru-RU" sz="1800" b="1" dirty="0">
                <a:solidFill>
                  <a:srgbClr val="91571F"/>
                </a:solidFill>
              </a:rPr>
              <a:t>– формирование предпосылок учебной деятельности;</a:t>
            </a:r>
          </a:p>
          <a:p>
            <a:pPr algn="just"/>
            <a:r>
              <a:rPr lang="ru-RU" sz="1800" b="1" dirty="0">
                <a:solidFill>
                  <a:srgbClr val="91571F"/>
                </a:solidFill>
              </a:rPr>
              <a:t>– сохранение и укрепление здоровья;</a:t>
            </a:r>
          </a:p>
          <a:p>
            <a:pPr algn="just"/>
            <a:r>
              <a:rPr lang="ru-RU" sz="1800" b="1" dirty="0">
                <a:solidFill>
                  <a:srgbClr val="91571F"/>
                </a:solidFill>
              </a:rPr>
              <a:t>– коррекция недостатков в физическом и (или) психическом развитии детей;</a:t>
            </a:r>
          </a:p>
          <a:p>
            <a:pPr algn="just"/>
            <a:r>
              <a:rPr lang="ru-RU" sz="1800" b="1" dirty="0">
                <a:solidFill>
                  <a:srgbClr val="91571F"/>
                </a:solidFill>
              </a:rPr>
              <a:t>– создание современной развивающей предметно-пространственной среды, комфортной как для детей с ОВЗ, так и для нормально развивающихся детей, их родителей (законных представителей) и педагогического коллектива;</a:t>
            </a:r>
          </a:p>
          <a:p>
            <a:pPr algn="just"/>
            <a:r>
              <a:rPr lang="ru-RU" sz="1800" b="1" dirty="0">
                <a:solidFill>
                  <a:srgbClr val="91571F"/>
                </a:solidFill>
              </a:rPr>
              <a:t>– формирование у детей общей культуры.</a:t>
            </a: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endParaRPr sz="3200" dirty="0">
              <a:latin typeface="Wingdings 2"/>
              <a:cs typeface="Wingdings 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90" y="245749"/>
            <a:ext cx="2226310" cy="1644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969" y="139974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работа строится с учетом особых образовательных потребностей детей с ОВЗ и заключений психолого-медико-педагогической комиссии</a:t>
            </a:r>
            <a:r>
              <a:rPr lang="ru-RU" sz="2000" b="1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67244" y="2933700"/>
            <a:ext cx="2972888" cy="26289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240132" y="4038600"/>
            <a:ext cx="2737213" cy="24384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287315" y="3200400"/>
            <a:ext cx="2863216" cy="2667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71874" y="2062276"/>
            <a:ext cx="904603" cy="98473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90654" y="2331397"/>
            <a:ext cx="67491" cy="155480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76400" y="11436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процесса в группах компенсирующей и комбинированной направленности предполагает соблюдение следующих позиций: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287315" y="2070526"/>
            <a:ext cx="686345" cy="98113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1386" y="3200400"/>
            <a:ext cx="236138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 содержание занятий с ребенком с ОВЗ специалистами дошкольного образовательного учреждения (учителем-логопедом, учителем-дефектологом, педагогом-психологом), воспитателями, педагогами дополнительного образования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7045" y="4996190"/>
            <a:ext cx="2125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работы тьютора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73660" y="3912326"/>
            <a:ext cx="20029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работы психолого-медико-педагогического консилиума (</a:t>
            </a:r>
            <a:r>
              <a:rPr lang="ru-RU" sz="1200" dirty="0" err="1" smtClean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1200" dirty="0" smtClean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дошкольной образовательной организации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09" y="520711"/>
            <a:ext cx="2226310" cy="16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644143"/>
            <a:ext cx="7517130" cy="331851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085" algn="l"/>
              </a:tabLst>
            </a:pPr>
            <a:r>
              <a:rPr sz="18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систематичность</a:t>
            </a:r>
            <a:r>
              <a:rPr sz="1800" b="1" spc="1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проведения;</a:t>
            </a:r>
            <a:endParaRPr sz="1800" dirty="0">
              <a:solidFill>
                <a:srgbClr val="91571F"/>
              </a:solidFill>
              <a:latin typeface="Times New Roman"/>
              <a:cs typeface="Times New Roman"/>
            </a:endParaRPr>
          </a:p>
          <a:p>
            <a:pPr marL="298450" indent="-286385">
              <a:lnSpc>
                <a:spcPct val="100000"/>
              </a:lnSpc>
              <a:spcBef>
                <a:spcPts val="1080"/>
              </a:spcBef>
              <a:buFont typeface="Wingdings"/>
              <a:buChar char=""/>
              <a:tabLst>
                <a:tab pos="299085" algn="l"/>
              </a:tabLst>
            </a:pPr>
            <a:r>
              <a:rPr sz="18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распределение </a:t>
            </a:r>
            <a:r>
              <a:rPr sz="18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материала </a:t>
            </a:r>
            <a:r>
              <a:rPr sz="1800" b="1" dirty="0">
                <a:solidFill>
                  <a:srgbClr val="91571F"/>
                </a:solidFill>
                <a:latin typeface="Times New Roman"/>
                <a:cs typeface="Times New Roman"/>
              </a:rPr>
              <a:t>в </a:t>
            </a:r>
            <a:r>
              <a:rPr sz="18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порядке </a:t>
            </a:r>
            <a:r>
              <a:rPr sz="18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нарастающей</a:t>
            </a:r>
            <a:r>
              <a:rPr sz="1800" b="1" spc="4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сложности;</a:t>
            </a:r>
            <a:endParaRPr sz="1800" dirty="0">
              <a:solidFill>
                <a:srgbClr val="91571F"/>
              </a:solidFill>
              <a:latin typeface="Times New Roman"/>
              <a:cs typeface="Times New Roman"/>
            </a:endParaRPr>
          </a:p>
          <a:p>
            <a:pPr marL="298450" indent="-286385">
              <a:lnSpc>
                <a:spcPct val="100000"/>
              </a:lnSpc>
              <a:spcBef>
                <a:spcPts val="1080"/>
              </a:spcBef>
              <a:buFont typeface="Wingdings"/>
              <a:buChar char=""/>
              <a:tabLst>
                <a:tab pos="299085" algn="l"/>
              </a:tabLst>
            </a:pPr>
            <a:r>
              <a:rPr sz="18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подчинённость </a:t>
            </a:r>
            <a:r>
              <a:rPr sz="1800" b="1" dirty="0">
                <a:solidFill>
                  <a:srgbClr val="91571F"/>
                </a:solidFill>
                <a:latin typeface="Times New Roman"/>
                <a:cs typeface="Times New Roman"/>
              </a:rPr>
              <a:t>заданий выбранной</a:t>
            </a:r>
            <a:r>
              <a:rPr sz="1800" b="1" spc="-2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цели;</a:t>
            </a:r>
            <a:endParaRPr sz="1800" dirty="0">
              <a:solidFill>
                <a:srgbClr val="91571F"/>
              </a:solidFill>
              <a:latin typeface="Times New Roman"/>
              <a:cs typeface="Times New Roman"/>
            </a:endParaRPr>
          </a:p>
          <a:p>
            <a:pPr marL="298450" indent="-286385">
              <a:lnSpc>
                <a:spcPct val="100000"/>
              </a:lnSpc>
              <a:spcBef>
                <a:spcPts val="1080"/>
              </a:spcBef>
              <a:buFont typeface="Wingdings"/>
              <a:buChar char=""/>
              <a:tabLst>
                <a:tab pos="299085" algn="l"/>
              </a:tabLst>
            </a:pPr>
            <a:r>
              <a:rPr sz="18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чередование </a:t>
            </a:r>
            <a:r>
              <a:rPr sz="18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8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вариативность </a:t>
            </a:r>
            <a:r>
              <a:rPr sz="18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различных </a:t>
            </a:r>
            <a:r>
              <a:rPr sz="1800" b="1" spc="-25" dirty="0">
                <a:solidFill>
                  <a:srgbClr val="91571F"/>
                </a:solidFill>
                <a:latin typeface="Times New Roman"/>
                <a:cs typeface="Times New Roman"/>
              </a:rPr>
              <a:t>методов </a:t>
            </a:r>
            <a:r>
              <a:rPr sz="1800" b="1" dirty="0">
                <a:solidFill>
                  <a:srgbClr val="91571F"/>
                </a:solidFill>
                <a:latin typeface="Times New Roman"/>
                <a:cs typeface="Times New Roman"/>
              </a:rPr>
              <a:t>и</a:t>
            </a:r>
            <a:r>
              <a:rPr sz="1800" b="1" spc="5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приемов;</a:t>
            </a:r>
            <a:endParaRPr sz="1800" dirty="0">
              <a:solidFill>
                <a:srgbClr val="91571F"/>
              </a:solidFill>
              <a:latin typeface="Times New Roman"/>
              <a:cs typeface="Times New Roman"/>
            </a:endParaRPr>
          </a:p>
          <a:p>
            <a:pPr marL="298450" marR="5080" indent="-286385">
              <a:lnSpc>
                <a:spcPct val="150000"/>
              </a:lnSpc>
              <a:buFont typeface="Wingdings"/>
              <a:buChar char=""/>
              <a:tabLst>
                <a:tab pos="299085" algn="l"/>
              </a:tabLst>
            </a:pPr>
            <a:r>
              <a:rPr sz="18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работа психолого-медико-педагогический </a:t>
            </a:r>
            <a:r>
              <a:rPr sz="18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консилиум </a:t>
            </a:r>
            <a:r>
              <a:rPr sz="1800" b="1" dirty="0">
                <a:solidFill>
                  <a:srgbClr val="91571F"/>
                </a:solidFill>
                <a:latin typeface="Times New Roman"/>
                <a:cs typeface="Times New Roman"/>
              </a:rPr>
              <a:t>(далее ПМПк) с  </a:t>
            </a:r>
            <a:r>
              <a:rPr sz="18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целью обеспечение диагностико-коррекционного, </a:t>
            </a:r>
            <a:r>
              <a:rPr sz="18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психолого-медико-  </a:t>
            </a:r>
            <a:r>
              <a:rPr sz="18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педагогического </a:t>
            </a:r>
            <a:r>
              <a:rPr sz="18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сопровождения </a:t>
            </a:r>
            <a:r>
              <a:rPr sz="18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воспитанников </a:t>
            </a:r>
            <a:r>
              <a:rPr sz="1800" b="1" dirty="0">
                <a:solidFill>
                  <a:srgbClr val="91571F"/>
                </a:solidFill>
                <a:latin typeface="Times New Roman"/>
                <a:cs typeface="Times New Roman"/>
              </a:rPr>
              <a:t>с ограниченными  </a:t>
            </a:r>
            <a:r>
              <a:rPr sz="18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возможностями</a:t>
            </a:r>
            <a:r>
              <a:rPr sz="18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здоровья.</a:t>
            </a:r>
            <a:endParaRPr sz="1800" dirty="0">
              <a:solidFill>
                <a:srgbClr val="91571F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2226310" cy="1644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816209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эффективности коррекционной работы</a:t>
            </a:r>
            <a:endParaRPr lang="ru-RU" sz="2400" b="1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Овал 60"/>
          <p:cNvSpPr/>
          <p:nvPr/>
        </p:nvSpPr>
        <p:spPr>
          <a:xfrm>
            <a:off x="250702" y="645644"/>
            <a:ext cx="2629961" cy="19796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25760" y="1011461"/>
            <a:ext cx="690879" cy="645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37916" y="193175"/>
            <a:ext cx="66915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5" dirty="0">
                <a:latin typeface="Times New Roman"/>
                <a:cs typeface="Times New Roman"/>
              </a:rPr>
              <a:t>РАБОТА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РОДИТЕЛЯМИ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06723" y="3008376"/>
            <a:ext cx="2007107" cy="1929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01440" y="3292982"/>
            <a:ext cx="1254125" cy="1337033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R="20320" algn="ctr">
              <a:lnSpc>
                <a:spcPct val="100000"/>
              </a:lnSpc>
              <a:spcBef>
                <a:spcPts val="430"/>
              </a:spcBef>
            </a:pPr>
            <a:r>
              <a:rPr sz="1000" b="1" spc="-5" dirty="0">
                <a:solidFill>
                  <a:srgbClr val="91571F"/>
                </a:solidFill>
                <a:latin typeface="Calibri"/>
                <a:cs typeface="Calibri"/>
              </a:rPr>
              <a:t>МОДЕЛЬ</a:t>
            </a:r>
            <a:endParaRPr sz="1000" dirty="0">
              <a:solidFill>
                <a:srgbClr val="91571F"/>
              </a:solidFill>
              <a:latin typeface="Calibri"/>
              <a:cs typeface="Calibri"/>
            </a:endParaRPr>
          </a:p>
          <a:p>
            <a:pPr marL="74930" marR="95250" algn="ctr">
              <a:lnSpc>
                <a:spcPct val="127000"/>
              </a:lnSpc>
              <a:spcBef>
                <a:spcPts val="5"/>
              </a:spcBef>
            </a:pPr>
            <a:r>
              <a:rPr sz="1000" b="1" dirty="0">
                <a:solidFill>
                  <a:srgbClr val="91571F"/>
                </a:solidFill>
                <a:latin typeface="Calibri"/>
                <a:cs typeface="Calibri"/>
              </a:rPr>
              <a:t>В</a:t>
            </a:r>
            <a:r>
              <a:rPr sz="1000" b="1" spc="-5" dirty="0">
                <a:solidFill>
                  <a:srgbClr val="91571F"/>
                </a:solidFill>
                <a:latin typeface="Calibri"/>
                <a:cs typeface="Calibri"/>
              </a:rPr>
              <a:t>З</a:t>
            </a:r>
            <a:r>
              <a:rPr sz="1000" b="1" dirty="0">
                <a:solidFill>
                  <a:srgbClr val="91571F"/>
                </a:solidFill>
                <a:latin typeface="Calibri"/>
                <a:cs typeface="Calibri"/>
              </a:rPr>
              <a:t>АИ</a:t>
            </a:r>
            <a:r>
              <a:rPr sz="1000" b="1" spc="-10" dirty="0">
                <a:solidFill>
                  <a:srgbClr val="91571F"/>
                </a:solidFill>
                <a:latin typeface="Calibri"/>
                <a:cs typeface="Calibri"/>
              </a:rPr>
              <a:t>М</a:t>
            </a:r>
            <a:r>
              <a:rPr sz="1000" b="1" dirty="0">
                <a:solidFill>
                  <a:srgbClr val="91571F"/>
                </a:solidFill>
                <a:latin typeface="Calibri"/>
                <a:cs typeface="Calibri"/>
              </a:rPr>
              <a:t>О</a:t>
            </a:r>
            <a:r>
              <a:rPr sz="1000" b="1" spc="-5" dirty="0">
                <a:solidFill>
                  <a:srgbClr val="91571F"/>
                </a:solidFill>
                <a:latin typeface="Calibri"/>
                <a:cs typeface="Calibri"/>
              </a:rPr>
              <a:t>Д</a:t>
            </a:r>
            <a:r>
              <a:rPr sz="1000" b="1" dirty="0">
                <a:solidFill>
                  <a:srgbClr val="91571F"/>
                </a:solidFill>
                <a:latin typeface="Calibri"/>
                <a:cs typeface="Calibri"/>
              </a:rPr>
              <a:t>ЕЙС</a:t>
            </a:r>
            <a:r>
              <a:rPr sz="1000" b="1" spc="5" dirty="0">
                <a:solidFill>
                  <a:srgbClr val="91571F"/>
                </a:solidFill>
                <a:latin typeface="Calibri"/>
                <a:cs typeface="Calibri"/>
              </a:rPr>
              <a:t>Т</a:t>
            </a:r>
            <a:r>
              <a:rPr sz="1000" b="1" dirty="0">
                <a:solidFill>
                  <a:srgbClr val="91571F"/>
                </a:solidFill>
                <a:latin typeface="Calibri"/>
                <a:cs typeface="Calibri"/>
              </a:rPr>
              <a:t>В</a:t>
            </a:r>
            <a:r>
              <a:rPr sz="1000" b="1" spc="-5" dirty="0">
                <a:solidFill>
                  <a:srgbClr val="91571F"/>
                </a:solidFill>
                <a:latin typeface="Calibri"/>
                <a:cs typeface="Calibri"/>
              </a:rPr>
              <a:t>И</a:t>
            </a:r>
            <a:r>
              <a:rPr sz="1000" b="1" dirty="0">
                <a:solidFill>
                  <a:srgbClr val="91571F"/>
                </a:solidFill>
                <a:latin typeface="Calibri"/>
                <a:cs typeface="Calibri"/>
              </a:rPr>
              <a:t>Я  </a:t>
            </a:r>
            <a:r>
              <a:rPr sz="1000" b="1" spc="-5" dirty="0">
                <a:solidFill>
                  <a:srgbClr val="91571F"/>
                </a:solidFill>
                <a:latin typeface="Calibri"/>
                <a:cs typeface="Calibri"/>
              </a:rPr>
              <a:t>РОДИТЕЛЬСКОЙ  ОБЩЕСТВЕННОСТИ  </a:t>
            </a:r>
            <a:r>
              <a:rPr sz="1000" b="1" dirty="0">
                <a:solidFill>
                  <a:srgbClr val="91571F"/>
                </a:solidFill>
                <a:latin typeface="Calibri"/>
                <a:cs typeface="Calibri"/>
              </a:rPr>
              <a:t>И</a:t>
            </a:r>
            <a:r>
              <a:rPr sz="1000" b="1" spc="-25" dirty="0">
                <a:solidFill>
                  <a:srgbClr val="91571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91571F"/>
                </a:solidFill>
                <a:latin typeface="Calibri"/>
                <a:cs typeface="Calibri"/>
              </a:rPr>
              <a:t>МБДОУ</a:t>
            </a:r>
            <a:endParaRPr sz="1000" dirty="0">
              <a:solidFill>
                <a:srgbClr val="91571F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000" b="1" spc="-5" dirty="0">
                <a:solidFill>
                  <a:srgbClr val="91571F"/>
                </a:solidFill>
                <a:latin typeface="Calibri"/>
                <a:cs typeface="Calibri"/>
              </a:rPr>
              <a:t>«ДЕТСКИЙ </a:t>
            </a:r>
            <a:r>
              <a:rPr sz="1000" b="1" spc="-5" dirty="0" smtClean="0">
                <a:solidFill>
                  <a:srgbClr val="91571F"/>
                </a:solidFill>
                <a:latin typeface="Calibri"/>
                <a:cs typeface="Calibri"/>
              </a:rPr>
              <a:t>САД</a:t>
            </a:r>
            <a:r>
              <a:rPr lang="ru-RU" sz="1000" b="1" spc="-5" dirty="0" smtClean="0">
                <a:solidFill>
                  <a:srgbClr val="91571F"/>
                </a:solidFill>
                <a:latin typeface="Calibri"/>
                <a:cs typeface="Calibri"/>
              </a:rPr>
              <a:t> «Лукоморье»</a:t>
            </a:r>
            <a:endParaRPr lang="ru-RU" sz="1000" b="1" dirty="0" smtClean="0">
              <a:solidFill>
                <a:srgbClr val="91571F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98847" y="3012948"/>
            <a:ext cx="45720" cy="411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67328" y="1463039"/>
            <a:ext cx="1522476" cy="17007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68445" y="1776880"/>
            <a:ext cx="927735" cy="89090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49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Участие</a:t>
            </a:r>
            <a:endParaRPr sz="1200" dirty="0">
              <a:latin typeface="Calibri"/>
              <a:cs typeface="Calibri"/>
            </a:endParaRPr>
          </a:p>
          <a:p>
            <a:pPr marL="12700" marR="5080" indent="97790">
              <a:lnSpc>
                <a:spcPts val="1830"/>
              </a:lnSpc>
              <a:spcBef>
                <a:spcPts val="125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родителей 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2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управлении</a:t>
            </a:r>
            <a:endParaRPr sz="1200" dirty="0">
              <a:latin typeface="Calibri"/>
              <a:cs typeface="Calibri"/>
            </a:endParaRPr>
          </a:p>
          <a:p>
            <a:pPr marL="635" algn="ctr">
              <a:lnSpc>
                <a:spcPts val="1195"/>
              </a:lnSpc>
            </a:pP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ДОУ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53811" y="3584447"/>
            <a:ext cx="50291" cy="54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39511" y="2615183"/>
            <a:ext cx="1883664" cy="15179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0382" y="2939414"/>
            <a:ext cx="38100" cy="27305"/>
          </a:xfrm>
          <a:custGeom>
            <a:avLst/>
            <a:gdLst/>
            <a:ahLst/>
            <a:cxnLst/>
            <a:rect l="l" t="t" r="r" b="b"/>
            <a:pathLst>
              <a:path w="38100" h="27305">
                <a:moveTo>
                  <a:pt x="31242" y="0"/>
                </a:moveTo>
                <a:lnTo>
                  <a:pt x="30734" y="126"/>
                </a:lnTo>
                <a:lnTo>
                  <a:pt x="30225" y="381"/>
                </a:lnTo>
                <a:lnTo>
                  <a:pt x="1777" y="12700"/>
                </a:lnTo>
                <a:lnTo>
                  <a:pt x="635" y="13081"/>
                </a:lnTo>
                <a:lnTo>
                  <a:pt x="126" y="13970"/>
                </a:lnTo>
                <a:lnTo>
                  <a:pt x="0" y="16510"/>
                </a:lnTo>
                <a:lnTo>
                  <a:pt x="508" y="18414"/>
                </a:lnTo>
                <a:lnTo>
                  <a:pt x="1650" y="20955"/>
                </a:lnTo>
                <a:lnTo>
                  <a:pt x="2794" y="23622"/>
                </a:lnTo>
                <a:lnTo>
                  <a:pt x="3810" y="25273"/>
                </a:lnTo>
                <a:lnTo>
                  <a:pt x="4699" y="26162"/>
                </a:lnTo>
                <a:lnTo>
                  <a:pt x="5715" y="27050"/>
                </a:lnTo>
                <a:lnTo>
                  <a:pt x="6731" y="27177"/>
                </a:lnTo>
                <a:lnTo>
                  <a:pt x="36322" y="14350"/>
                </a:lnTo>
                <a:lnTo>
                  <a:pt x="37465" y="13970"/>
                </a:lnTo>
                <a:lnTo>
                  <a:pt x="37973" y="13081"/>
                </a:lnTo>
                <a:lnTo>
                  <a:pt x="38100" y="10540"/>
                </a:lnTo>
                <a:lnTo>
                  <a:pt x="37592" y="8636"/>
                </a:lnTo>
                <a:lnTo>
                  <a:pt x="36449" y="5969"/>
                </a:lnTo>
                <a:lnTo>
                  <a:pt x="35814" y="4699"/>
                </a:lnTo>
                <a:lnTo>
                  <a:pt x="35306" y="3556"/>
                </a:lnTo>
                <a:lnTo>
                  <a:pt x="34798" y="2794"/>
                </a:lnTo>
                <a:lnTo>
                  <a:pt x="34290" y="1905"/>
                </a:lnTo>
                <a:lnTo>
                  <a:pt x="33782" y="1270"/>
                </a:lnTo>
                <a:lnTo>
                  <a:pt x="33274" y="762"/>
                </a:lnTo>
                <a:lnTo>
                  <a:pt x="32766" y="381"/>
                </a:lnTo>
                <a:lnTo>
                  <a:pt x="32258" y="126"/>
                </a:lnTo>
                <a:lnTo>
                  <a:pt x="31750" y="126"/>
                </a:lnTo>
                <a:lnTo>
                  <a:pt x="312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65394" y="2942208"/>
            <a:ext cx="1085596" cy="6285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69764" y="4649723"/>
            <a:ext cx="86867" cy="1097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62855" y="4567428"/>
            <a:ext cx="1728216" cy="16504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0436" y="4905425"/>
            <a:ext cx="924560" cy="7378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77055" y="4622291"/>
            <a:ext cx="128015" cy="1600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59442" y="4622291"/>
            <a:ext cx="1773936" cy="16687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53333" y="4991430"/>
            <a:ext cx="871093" cy="7378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30167" y="3616452"/>
            <a:ext cx="41148" cy="502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97379" y="2660904"/>
            <a:ext cx="1888236" cy="15361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79014" y="3041650"/>
            <a:ext cx="1131062" cy="63474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45886" y="2356881"/>
            <a:ext cx="1832610" cy="24180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975" y="-951"/>
            <a:ext cx="1961240" cy="1448387"/>
          </a:xfrm>
          <a:prstGeom prst="rect">
            <a:avLst/>
          </a:prstGeom>
        </p:spPr>
      </p:pic>
      <p:sp>
        <p:nvSpPr>
          <p:cNvPr id="44" name="Овал 43"/>
          <p:cNvSpPr/>
          <p:nvPr/>
        </p:nvSpPr>
        <p:spPr>
          <a:xfrm>
            <a:off x="6702554" y="1463040"/>
            <a:ext cx="2399309" cy="17826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063135" y="1510400"/>
            <a:ext cx="2372920" cy="162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104" indent="-113664">
              <a:lnSpc>
                <a:spcPct val="100000"/>
              </a:lnSpc>
              <a:spcBef>
                <a:spcPts val="315"/>
              </a:spcBef>
              <a:buSzPct val="150000"/>
              <a:buChar char="-"/>
              <a:tabLst>
                <a:tab pos="205740" algn="l"/>
              </a:tabLst>
            </a:pPr>
            <a:r>
              <a:rPr lang="ru-RU" sz="11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Анкетирование.</a:t>
            </a:r>
            <a:endParaRPr lang="ru-RU" sz="1100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005" indent="-75565">
              <a:lnSpc>
                <a:spcPts val="1440"/>
              </a:lnSpc>
              <a:spcBef>
                <a:spcPts val="10"/>
              </a:spcBef>
              <a:buChar char="-"/>
              <a:tabLst>
                <a:tab pos="167640" algn="l"/>
              </a:tabLst>
            </a:pPr>
            <a:r>
              <a:rPr lang="ru-RU" sz="11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Беседы.</a:t>
            </a:r>
            <a:endParaRPr lang="ru-RU" sz="1100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005" indent="-75565">
              <a:lnSpc>
                <a:spcPct val="100000"/>
              </a:lnSpc>
              <a:buChar char="-"/>
              <a:tabLst>
                <a:tab pos="167640" algn="l"/>
              </a:tabLst>
            </a:pPr>
            <a:r>
              <a:rPr lang="ru-RU" sz="11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Опросы.</a:t>
            </a:r>
            <a:endParaRPr lang="ru-RU" sz="1100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005" indent="-75565">
              <a:lnSpc>
                <a:spcPct val="100000"/>
              </a:lnSpc>
              <a:buChar char="-"/>
              <a:tabLst>
                <a:tab pos="167640" algn="l"/>
              </a:tabLst>
            </a:pPr>
            <a:r>
              <a:rPr lang="ru-RU" sz="1100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Интервьюирование.</a:t>
            </a:r>
            <a:endParaRPr lang="ru-RU" sz="1100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" marR="346075">
              <a:lnSpc>
                <a:spcPct val="100000"/>
              </a:lnSpc>
              <a:buChar char="-"/>
              <a:tabLst>
                <a:tab pos="167640" algn="l"/>
              </a:tabLst>
            </a:pPr>
            <a:r>
              <a:rPr lang="ru-RU" sz="11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Маркетинговые  исследования</a:t>
            </a:r>
            <a:r>
              <a:rPr lang="ru-RU" sz="1100" spc="-8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(соц.  срезы).</a:t>
            </a:r>
            <a:endParaRPr lang="ru-RU" sz="1100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" marR="728345">
              <a:lnSpc>
                <a:spcPct val="100000"/>
              </a:lnSpc>
              <a:buChar char="-"/>
              <a:tabLst>
                <a:tab pos="167640" algn="l"/>
              </a:tabLst>
            </a:pPr>
            <a:r>
              <a:rPr lang="ru-RU" sz="1100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«Копилка  </a:t>
            </a:r>
            <a:r>
              <a:rPr lang="ru-RU" sz="11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110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1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100" spc="-2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1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ru-RU" sz="1100" spc="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10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100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10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 </a:t>
            </a:r>
            <a:r>
              <a:rPr lang="ru-RU" sz="11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мудрости».</a:t>
            </a:r>
            <a:endParaRPr lang="ru-RU" sz="1100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175245" y="4037082"/>
            <a:ext cx="2936631" cy="20249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6042722" y="4140370"/>
            <a:ext cx="3229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2930" marR="572770" indent="-1270" algn="ctr">
              <a:lnSpc>
                <a:spcPct val="100000"/>
              </a:lnSpc>
            </a:pPr>
            <a:r>
              <a:rPr lang="ru-RU" sz="12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Семинары-практикумы  Педагогические</a:t>
            </a:r>
            <a:r>
              <a:rPr lang="ru-RU" sz="1200" spc="-5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гостиные  Игровые тренинги  Дискуссионные</a:t>
            </a:r>
            <a:r>
              <a:rPr lang="ru-RU" sz="1200" spc="-3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клубы</a:t>
            </a:r>
          </a:p>
          <a:p>
            <a:pPr marL="382270" marR="373380" indent="-2540" algn="ctr">
              <a:lnSpc>
                <a:spcPct val="100000"/>
              </a:lnSpc>
            </a:pPr>
            <a:r>
              <a:rPr lang="ru-RU" sz="1200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</a:t>
            </a:r>
            <a:r>
              <a:rPr lang="ru-RU" sz="12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 </a:t>
            </a:r>
            <a:r>
              <a:rPr lang="ru-RU" sz="12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совместных </a:t>
            </a:r>
            <a:r>
              <a:rPr lang="ru-RU" sz="1200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 </a:t>
            </a:r>
            <a:r>
              <a:rPr lang="ru-RU" sz="1200" spc="-1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</a:t>
            </a:r>
            <a:r>
              <a:rPr lang="ru-RU" sz="1200" spc="-2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sz="1200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200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2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сайта </a:t>
            </a:r>
            <a:r>
              <a:rPr lang="ru-RU" sz="1200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120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  <a:r>
              <a:rPr lang="ru-RU" sz="1200" spc="4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endParaRPr lang="ru-RU" sz="1200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84571" y="4197096"/>
            <a:ext cx="2419476" cy="19796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250702" y="4546493"/>
            <a:ext cx="2087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6550" marR="330835" algn="ctr">
              <a:lnSpc>
                <a:spcPct val="100000"/>
              </a:lnSpc>
            </a:pPr>
            <a:r>
              <a:rPr lang="ru-RU" sz="1200" spc="-10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</a:t>
            </a:r>
            <a:r>
              <a:rPr lang="ru-RU" sz="1200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spc="-4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викторины,  </a:t>
            </a:r>
            <a:r>
              <a:rPr lang="ru-RU" sz="12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</a:t>
            </a:r>
            <a:endParaRPr lang="ru-RU" sz="1200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ru-RU" sz="12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</a:t>
            </a:r>
            <a:r>
              <a:rPr lang="ru-RU" sz="1200" spc="-2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endParaRPr lang="ru-RU" sz="1200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2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</a:t>
            </a:r>
            <a:r>
              <a:rPr lang="ru-RU" sz="1200" spc="-1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досуги</a:t>
            </a:r>
            <a:endParaRPr lang="ru-RU" sz="1200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363499" y="997439"/>
            <a:ext cx="3804212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7870" marR="728345" algn="ctr">
              <a:lnSpc>
                <a:spcPct val="100000"/>
              </a:lnSpc>
              <a:spcBef>
                <a:spcPts val="1019"/>
              </a:spcBef>
            </a:pPr>
            <a:r>
              <a:rPr lang="ru-RU" sz="12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</a:t>
            </a:r>
            <a:r>
              <a:rPr lang="ru-RU" sz="1200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 </a:t>
            </a:r>
            <a:r>
              <a:rPr lang="ru-RU" sz="12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sz="1200" spc="-1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</a:t>
            </a:r>
            <a:endParaRPr lang="ru-RU" sz="1200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marR="168910" algn="ctr">
              <a:lnSpc>
                <a:spcPts val="1440"/>
              </a:lnSpc>
              <a:spcBef>
                <a:spcPts val="50"/>
              </a:spcBef>
            </a:pPr>
            <a:r>
              <a:rPr lang="ru-RU" sz="1200" spc="-5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</a:t>
            </a:r>
            <a:r>
              <a:rPr lang="ru-RU" sz="1200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sz="120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участием </a:t>
            </a:r>
            <a:r>
              <a:rPr lang="ru-RU" sz="1200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 </a:t>
            </a:r>
            <a:endParaRPr lang="ru-RU" sz="1200" spc="-10" dirty="0" smtClean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marR="168910" algn="ctr">
              <a:lnSpc>
                <a:spcPts val="1440"/>
              </a:lnSpc>
              <a:spcBef>
                <a:spcPts val="50"/>
              </a:spcBef>
            </a:pPr>
            <a:r>
              <a:rPr lang="ru-RU" sz="1200" spc="-10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200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120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</a:t>
            </a:r>
            <a:endParaRPr lang="ru-RU" sz="1200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algn="ctr">
              <a:lnSpc>
                <a:spcPts val="1395"/>
              </a:lnSpc>
            </a:pPr>
            <a:r>
              <a:rPr lang="ru-RU" sz="1200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развития</a:t>
            </a:r>
            <a:r>
              <a:rPr lang="ru-RU" sz="1200" spc="-1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</a:t>
            </a:r>
            <a:endParaRPr lang="ru-RU" sz="1200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63"/>
            <a:ext cx="9268629" cy="6844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1160" y="1524000"/>
            <a:ext cx="5501640" cy="2923877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180"/>
              </a:spcBef>
            </a:pPr>
            <a:r>
              <a:rPr sz="1800"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sz="1800" b="1" spc="-3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</a:t>
            </a:r>
            <a:r>
              <a:rPr sz="1800"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ПРОГРАММА-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150" marR="299085" algn="ctr">
              <a:lnSpc>
                <a:spcPct val="150000"/>
              </a:lnSpc>
            </a:pPr>
            <a:r>
              <a:rPr sz="1800" b="1" spc="-3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sz="1800"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нормативно-управленческий </a:t>
            </a:r>
            <a:r>
              <a:rPr sz="1800"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 </a:t>
            </a:r>
            <a:r>
              <a:rPr sz="1800" b="1" spc="-1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sz="1800"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учреждения,  </a:t>
            </a:r>
            <a:r>
              <a:rPr sz="1800"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характеризующий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5280" marR="326390" indent="-1905" algn="ctr">
              <a:lnSpc>
                <a:spcPct val="150000"/>
              </a:lnSpc>
            </a:pPr>
            <a:r>
              <a:rPr sz="1800"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специфику содержания </a:t>
            </a:r>
            <a:r>
              <a:rPr sz="1800"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 особенности </a:t>
            </a:r>
            <a:r>
              <a:rPr sz="1800"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воспитательно-  </a:t>
            </a:r>
            <a:r>
              <a:rPr sz="1800"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sz="1800" b="1" spc="2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процесса,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sz="1800"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оказываемых </a:t>
            </a:r>
            <a:r>
              <a:rPr sz="1800"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sz="1800" b="1" spc="7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04800"/>
            <a:ext cx="2143586" cy="1583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6750" y="424180"/>
            <a:ext cx="4580890" cy="576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2889" y="911860"/>
            <a:ext cx="5283200" cy="576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00470" y="914400"/>
            <a:ext cx="617220" cy="577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4660" y="76834"/>
            <a:ext cx="823467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5405" marR="5080" indent="403225">
              <a:lnSpc>
                <a:spcPct val="100000"/>
              </a:lnSpc>
              <a:spcBef>
                <a:spcPts val="100"/>
              </a:spcBef>
            </a:pPr>
            <a:r>
              <a:rPr sz="3200" spc="-45" dirty="0">
                <a:latin typeface="Times New Roman"/>
                <a:cs typeface="Times New Roman"/>
              </a:rPr>
              <a:t>ОБРАЗОВАТЕЛЬНАЯ  </a:t>
            </a:r>
            <a:r>
              <a:rPr sz="3200" spc="-40" dirty="0">
                <a:latin typeface="Times New Roman"/>
                <a:cs typeface="Times New Roman"/>
              </a:rPr>
              <a:t>ПРОГРАММА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10" dirty="0">
                <a:latin typeface="Times New Roman"/>
                <a:cs typeface="Times New Roman"/>
              </a:rPr>
              <a:t>СОСТОИТ: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" y="1855470"/>
            <a:ext cx="8763000" cy="473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6898" y="3038468"/>
            <a:ext cx="3510145" cy="2565446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ts val="2014"/>
              </a:lnSpc>
              <a:spcBef>
                <a:spcPts val="405"/>
              </a:spcBef>
            </a:pPr>
            <a:r>
              <a:rPr sz="1800" spc="-10" dirty="0" smtClean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4E3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4E3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рождения до школы» (</a:t>
            </a:r>
            <a:r>
              <a:rPr lang="ru-RU" sz="1600" dirty="0" err="1">
                <a:solidFill>
                  <a:srgbClr val="4E3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Н.Е.Вераксы</a:t>
            </a:r>
            <a:r>
              <a:rPr lang="ru-RU" sz="1600" dirty="0">
                <a:solidFill>
                  <a:srgbClr val="4E3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4E3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Т.С.Комарова</a:t>
            </a:r>
            <a:r>
              <a:rPr lang="ru-RU" sz="1600" dirty="0">
                <a:solidFill>
                  <a:srgbClr val="4E3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4E3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М.А.Васильева</a:t>
            </a:r>
            <a:r>
              <a:rPr lang="ru-RU" sz="1600" dirty="0">
                <a:solidFill>
                  <a:srgbClr val="4E3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spc="-5" dirty="0">
                <a:solidFill>
                  <a:srgbClr val="4E3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600" dirty="0">
                <a:solidFill>
                  <a:srgbClr val="4E3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«Радуга» (Т. И. </a:t>
            </a:r>
            <a:r>
              <a:rPr lang="ru-RU" sz="1600" dirty="0" err="1">
                <a:solidFill>
                  <a:srgbClr val="4E3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Гризик</a:t>
            </a:r>
            <a:r>
              <a:rPr lang="ru-RU" sz="1600" dirty="0">
                <a:solidFill>
                  <a:srgbClr val="4E3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  Т. Н. </a:t>
            </a:r>
            <a:r>
              <a:rPr lang="ru-RU" sz="1600" dirty="0" err="1">
                <a:solidFill>
                  <a:srgbClr val="4E3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Доронова</a:t>
            </a:r>
            <a:r>
              <a:rPr lang="ru-RU" sz="1600" dirty="0">
                <a:solidFill>
                  <a:srgbClr val="4E3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  Е. В. Соловьёва, С. Г. Якобсон; науч. рук. Е. В. Соловьёва);</a:t>
            </a:r>
          </a:p>
          <a:p>
            <a:pPr marL="12700" marR="833119">
              <a:lnSpc>
                <a:spcPct val="100000"/>
              </a:lnSpc>
            </a:pPr>
            <a:r>
              <a:rPr lang="ru-RU" sz="1600" dirty="0">
                <a:solidFill>
                  <a:srgbClr val="4E3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«Детство» (Т.П. Бабаева, А.Г. Гогоберидзе, О.В. Солнцева).</a:t>
            </a:r>
          </a:p>
          <a:p>
            <a:pPr algn="ctr">
              <a:lnSpc>
                <a:spcPts val="2014"/>
              </a:lnSpc>
            </a:pPr>
            <a:endParaRPr lang="ru-RU" spc="-5" dirty="0" smtClean="0">
              <a:solidFill>
                <a:srgbClr val="5F3A13"/>
              </a:solidFill>
              <a:latin typeface="Times New Roman"/>
              <a:cs typeface="Times New Roman"/>
            </a:endParaRPr>
          </a:p>
          <a:p>
            <a:pPr algn="ctr">
              <a:lnSpc>
                <a:spcPts val="2014"/>
              </a:lnSpc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1584" y="2186559"/>
            <a:ext cx="876935" cy="770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50"/>
              </a:lnSpc>
              <a:spcBef>
                <a:spcPts val="100"/>
              </a:spcBef>
            </a:pPr>
            <a:r>
              <a:rPr sz="1800" spc="-5" dirty="0">
                <a:solidFill>
                  <a:srgbClr val="5F3A13"/>
                </a:solidFill>
                <a:latin typeface="Times New Roman"/>
                <a:cs typeface="Times New Roman"/>
              </a:rPr>
              <a:t>не</a:t>
            </a:r>
            <a:r>
              <a:rPr sz="1800" spc="-11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3A13"/>
                </a:solidFill>
                <a:latin typeface="Times New Roman"/>
                <a:cs typeface="Times New Roman"/>
              </a:rPr>
              <a:t>менее</a:t>
            </a:r>
            <a:endParaRPr sz="1800">
              <a:latin typeface="Times New Roman"/>
              <a:cs typeface="Times New Roman"/>
            </a:endParaRPr>
          </a:p>
          <a:p>
            <a:pPr marL="19050">
              <a:lnSpc>
                <a:spcPts val="4010"/>
              </a:lnSpc>
            </a:pPr>
            <a:r>
              <a:rPr sz="3600" dirty="0">
                <a:solidFill>
                  <a:srgbClr val="5F3A13"/>
                </a:solidFill>
                <a:latin typeface="Times New Roman"/>
                <a:cs typeface="Times New Roman"/>
              </a:rPr>
              <a:t>60%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96409" y="5518150"/>
            <a:ext cx="893444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50"/>
              </a:lnSpc>
              <a:spcBef>
                <a:spcPts val="100"/>
              </a:spcBef>
            </a:pPr>
            <a:r>
              <a:rPr sz="1800" spc="-5" dirty="0">
                <a:solidFill>
                  <a:srgbClr val="5F3A13"/>
                </a:solidFill>
                <a:latin typeface="Times New Roman"/>
                <a:cs typeface="Times New Roman"/>
              </a:rPr>
              <a:t>Не</a:t>
            </a:r>
            <a:r>
              <a:rPr sz="1800" spc="-9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3A13"/>
                </a:solidFill>
                <a:latin typeface="Times New Roman"/>
                <a:cs typeface="Times New Roman"/>
              </a:rPr>
              <a:t>более</a:t>
            </a:r>
            <a:endParaRPr sz="1800">
              <a:latin typeface="Times New Roman"/>
              <a:cs typeface="Times New Roman"/>
            </a:endParaRPr>
          </a:p>
          <a:p>
            <a:pPr marL="27940">
              <a:lnSpc>
                <a:spcPts val="4010"/>
              </a:lnSpc>
            </a:pPr>
            <a:r>
              <a:rPr sz="3600" dirty="0">
                <a:solidFill>
                  <a:srgbClr val="5F3A13"/>
                </a:solidFill>
                <a:latin typeface="Times New Roman"/>
                <a:cs typeface="Times New Roman"/>
              </a:rPr>
              <a:t>40%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0911" y="2571686"/>
            <a:ext cx="31451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</a:t>
            </a:r>
            <a:r>
              <a:rPr lang="ru-RU" sz="1600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формируемая участниками образовательного процесса, разработана с учетом Примерной региональной программы образования детей дошкольного возраста «Воспитание маленького волжанина» (под ред. Е.С.Евдокимовой), которая реализуется во всех возрастных группах, начиная со второй младшей группы.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5" y="224027"/>
            <a:ext cx="2226310" cy="16441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945" y="2458822"/>
            <a:ext cx="2884154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3690" marR="307975" algn="ctr">
              <a:lnSpc>
                <a:spcPts val="1870"/>
              </a:lnSpc>
              <a:spcBef>
                <a:spcPts val="405"/>
              </a:spcBef>
            </a:pPr>
            <a:r>
              <a:rPr lang="ru-RU" spc="-10" dirty="0">
                <a:solidFill>
                  <a:srgbClr val="5F3A13"/>
                </a:solidFill>
                <a:latin typeface="Times New Roman"/>
                <a:cs typeface="Times New Roman"/>
              </a:rPr>
              <a:t>Обязательная</a:t>
            </a:r>
            <a:r>
              <a:rPr lang="ru-RU" spc="-11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5F3A13"/>
                </a:solidFill>
                <a:latin typeface="Times New Roman"/>
                <a:cs typeface="Times New Roman"/>
              </a:rPr>
              <a:t>часть  </a:t>
            </a:r>
            <a:r>
              <a:rPr lang="ru-RU" spc="-5" dirty="0" smtClean="0">
                <a:solidFill>
                  <a:srgbClr val="5F3A13"/>
                </a:solidFill>
                <a:latin typeface="Times New Roman"/>
                <a:cs typeface="Times New Roman"/>
              </a:rPr>
              <a:t>Программы</a:t>
            </a:r>
            <a:endParaRPr lang="ru-RU" dirty="0">
              <a:solidFill>
                <a:srgbClr val="5F3A13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874958"/>
            <a:ext cx="74136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 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стандартом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" algn="ctr">
              <a:lnSpc>
                <a:spcPct val="100000"/>
              </a:lnSpc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519101"/>
            <a:ext cx="7272655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1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</a:t>
            </a:r>
            <a:r>
              <a:rPr sz="2000" b="1" spc="-5" dirty="0" err="1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</a:t>
            </a:r>
            <a:r>
              <a:rPr sz="2000" b="1" spc="-1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 err="1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учитывались</a:t>
            </a:r>
            <a:r>
              <a:rPr lang="ru-RU" sz="2000"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000" b="1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b="1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tabLst>
                <a:tab pos="1690370" algn="l"/>
                <a:tab pos="3352800" algn="l"/>
                <a:tab pos="3483610" algn="l"/>
                <a:tab pos="4074795" algn="l"/>
              </a:tabLst>
            </a:pPr>
            <a:r>
              <a:rPr lang="ru-RU" sz="2000"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5" dirty="0" err="1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екомендации</a:t>
            </a:r>
            <a:r>
              <a:rPr sz="2000" b="1" spc="15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 err="1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</a:t>
            </a:r>
            <a:r>
              <a:rPr lang="ru-RU" sz="2000" b="1" spc="-5" dirty="0" err="1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2000" b="1" spc="-5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</a:t>
            </a:r>
            <a:r>
              <a:rPr lang="ru-RU" sz="2000" b="1" spc="-10" dirty="0" err="1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sz="2000" b="1" spc="-10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 err="1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sz="2000" b="1" spc="-5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	</a:t>
            </a:r>
            <a:r>
              <a:rPr sz="2000" b="1" spc="-10" dirty="0" err="1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000" b="1" spc="-10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spc="-10" dirty="0" smtClean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tabLst>
                <a:tab pos="1690370" algn="l"/>
                <a:tab pos="3352800" algn="l"/>
                <a:tab pos="3483610" algn="l"/>
                <a:tab pos="4074795" algn="l"/>
              </a:tabLst>
            </a:pPr>
            <a:r>
              <a:rPr lang="ru-RU" sz="2000" b="1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рождения до школы» </a:t>
            </a:r>
            <a:r>
              <a:rPr lang="ru-RU" sz="2000" b="1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Н.Е.Вераксы</a:t>
            </a:r>
            <a:r>
              <a:rPr lang="ru-RU" sz="2000" b="1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Т.С.Комарова</a:t>
            </a:r>
            <a:r>
              <a:rPr lang="ru-RU" sz="2000" b="1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М.А.Васильева</a:t>
            </a:r>
            <a:r>
              <a:rPr lang="ru-RU" sz="2000" b="1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spc="-5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2000" b="1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«Радуга» (Т. И. </a:t>
            </a:r>
            <a:r>
              <a:rPr lang="ru-RU" sz="2000" b="1" dirty="0" err="1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Гризик</a:t>
            </a:r>
            <a:r>
              <a:rPr lang="ru-RU" sz="2000" b="1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  Т. Н. </a:t>
            </a:r>
            <a:r>
              <a:rPr lang="ru-RU" sz="2000" b="1" dirty="0" err="1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Доронова</a:t>
            </a:r>
            <a:r>
              <a:rPr lang="ru-RU" sz="2000" b="1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  Е. В. Соловьёва, С. Г. Якобсон; науч. рук. Е. В. Соловьёва);</a:t>
            </a:r>
          </a:p>
          <a:p>
            <a:pPr marL="12700" marR="833119">
              <a:lnSpc>
                <a:spcPct val="100000"/>
              </a:lnSpc>
            </a:pPr>
            <a:r>
              <a:rPr lang="ru-RU" sz="2000" b="1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Детство» (Т.П. Бабаева, А.Г. Гогоберидзе, О.В. Солнцева</a:t>
            </a:r>
            <a:r>
              <a:rPr lang="ru-RU" sz="2000" b="1" dirty="0" smtClean="0">
                <a:solidFill>
                  <a:srgbClr val="915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sz="2000" b="1" dirty="0">
              <a:solidFill>
                <a:srgbClr val="915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98197"/>
            <a:ext cx="2226310" cy="1644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762000"/>
            <a:ext cx="73844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0"/>
              </a:spcBef>
              <a:tabLst>
                <a:tab pos="187325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	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 областей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любом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этапе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5770" y="2209800"/>
            <a:ext cx="7091045" cy="27289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630" indent="-32893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41630" algn="l"/>
              </a:tabLst>
            </a:pPr>
            <a:r>
              <a:rPr sz="1800" b="1" dirty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</a:t>
            </a:r>
            <a:r>
              <a:rPr sz="1800" b="1" spc="-10" dirty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sz="1800" b="1" dirty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3</a:t>
            </a:r>
            <a:r>
              <a:rPr sz="1800" b="1" spc="5" dirty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630" indent="-328930">
              <a:lnSpc>
                <a:spcPct val="100000"/>
              </a:lnSpc>
              <a:buFont typeface="Wingdings"/>
              <a:buChar char=""/>
              <a:tabLst>
                <a:tab pos="341630" algn="l"/>
              </a:tabLst>
            </a:pPr>
            <a:r>
              <a:rPr sz="1800" b="1" spc="-5" dirty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</a:t>
            </a:r>
            <a:r>
              <a:rPr sz="1800" b="1" spc="-10" dirty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</a:t>
            </a:r>
            <a:r>
              <a:rPr sz="1800" b="1" dirty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(3-4</a:t>
            </a:r>
            <a:r>
              <a:rPr sz="1800" b="1" spc="15" dirty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630" indent="-328930">
              <a:lnSpc>
                <a:spcPct val="100000"/>
              </a:lnSpc>
              <a:buFont typeface="Wingdings"/>
              <a:buChar char=""/>
              <a:tabLst>
                <a:tab pos="341630" algn="l"/>
              </a:tabLst>
            </a:pPr>
            <a:r>
              <a:rPr sz="1800" b="1" spc="-5" dirty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r>
              <a:rPr sz="1800" b="1" spc="-10" dirty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</a:t>
            </a:r>
            <a:r>
              <a:rPr sz="1800" b="1" dirty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(4-5</a:t>
            </a:r>
            <a:r>
              <a:rPr sz="1800" b="1" spc="-30" dirty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630" indent="-328930">
              <a:lnSpc>
                <a:spcPct val="100000"/>
              </a:lnSpc>
              <a:buFont typeface="Wingdings"/>
              <a:buChar char=""/>
              <a:tabLst>
                <a:tab pos="341630" algn="l"/>
              </a:tabLst>
            </a:pPr>
            <a:r>
              <a:rPr sz="1800" b="1" spc="-10" dirty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дошкольный возраст </a:t>
            </a:r>
            <a:r>
              <a:rPr sz="1800" b="1" dirty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(5-6</a:t>
            </a:r>
            <a:r>
              <a:rPr sz="1800" b="1" spc="25" dirty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630" indent="-328930">
              <a:lnSpc>
                <a:spcPct val="100000"/>
              </a:lnSpc>
              <a:buFont typeface="Wingdings"/>
              <a:buChar char=""/>
              <a:tabLst>
                <a:tab pos="341630" algn="l"/>
              </a:tabLst>
            </a:pPr>
            <a:r>
              <a:rPr lang="ru-RU" b="1" spc="-5" dirty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spc="-5" dirty="0" smtClean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одготовительный возраст</a:t>
            </a:r>
            <a:r>
              <a:rPr sz="1800" b="1" spc="-20" dirty="0" smtClean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(6-7</a:t>
            </a:r>
            <a:r>
              <a:rPr sz="1800" b="1" dirty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>
                <a:solidFill>
                  <a:srgbClr val="A17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891540" marR="5080" indent="-231775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sz="1400" b="1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 </a:t>
            </a:r>
            <a:r>
              <a:rPr sz="1400" b="1" spc="-5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потребности </a:t>
            </a:r>
            <a:r>
              <a:rPr sz="1400" b="1" spc="-10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 связанные </a:t>
            </a:r>
            <a:r>
              <a:rPr sz="1400" b="1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его </a:t>
            </a:r>
            <a:r>
              <a:rPr sz="1400" b="1" spc="-5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жизненной ситуацией </a:t>
            </a:r>
            <a:r>
              <a:rPr sz="1400" b="1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400" b="1" spc="-10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состоянием</a:t>
            </a:r>
            <a:r>
              <a:rPr sz="1400" b="1" spc="25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9319" marR="21590" indent="635" algn="ctr">
              <a:lnSpc>
                <a:spcPct val="100000"/>
              </a:lnSpc>
            </a:pPr>
            <a:r>
              <a:rPr sz="1400" b="1" spc="-5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определяющие </a:t>
            </a:r>
            <a:r>
              <a:rPr sz="1400" b="1" spc="-10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</a:t>
            </a:r>
            <a:r>
              <a:rPr sz="1400" b="1" spc="-5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получения </a:t>
            </a:r>
            <a:r>
              <a:rPr sz="1400" b="1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</a:t>
            </a:r>
            <a:r>
              <a:rPr sz="1400" b="1" spc="-5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sz="1400" b="1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sz="1400" b="1" spc="-5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потребности отдельных категорий </a:t>
            </a:r>
            <a:r>
              <a:rPr sz="1400" b="1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в  </a:t>
            </a:r>
            <a:r>
              <a:rPr sz="1400" b="1" spc="-5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sz="1400" b="1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1400" b="1" spc="-5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</a:t>
            </a:r>
            <a:r>
              <a:rPr sz="1400" b="1" spc="-55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" dirty="0">
                <a:solidFill>
                  <a:srgbClr val="5F3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89990"/>
            <a:ext cx="2226310" cy="1644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88100" y="909319"/>
            <a:ext cx="543559" cy="50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5150" y="1341119"/>
            <a:ext cx="543560" cy="50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990600" y="288980"/>
            <a:ext cx="8234679" cy="86754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2223135" marR="5080" indent="-723265" algn="ctr">
              <a:lnSpc>
                <a:spcPct val="100000"/>
              </a:lnSpc>
              <a:spcBef>
                <a:spcPts val="100"/>
              </a:spcBef>
            </a:pPr>
            <a:r>
              <a:rPr sz="2400" spc="-35" dirty="0"/>
              <a:t>МОДЕЛЬ </a:t>
            </a:r>
            <a:r>
              <a:rPr sz="2400" spc="-65" dirty="0"/>
              <a:t>ОБРАЗОВАТЕЛЬНОЙ  </a:t>
            </a:r>
            <a:r>
              <a:rPr sz="2400" spc="-45" dirty="0"/>
              <a:t>ПРОГРАММЫ</a:t>
            </a:r>
            <a:r>
              <a:rPr sz="2400" spc="-10" dirty="0"/>
              <a:t> </a:t>
            </a:r>
            <a:r>
              <a:rPr sz="2400" spc="-60" dirty="0"/>
              <a:t>МБДОУ</a:t>
            </a:r>
            <a:endParaRPr sz="2400" dirty="0"/>
          </a:p>
        </p:txBody>
      </p:sp>
      <p:sp>
        <p:nvSpPr>
          <p:cNvPr id="8" name="object 8"/>
          <p:cNvSpPr/>
          <p:nvPr/>
        </p:nvSpPr>
        <p:spPr>
          <a:xfrm>
            <a:off x="4539996" y="3236976"/>
            <a:ext cx="3447288" cy="1348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9996" y="3236976"/>
            <a:ext cx="1751076" cy="1348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8355" y="3236976"/>
            <a:ext cx="1737360" cy="1348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2144" y="3236976"/>
            <a:ext cx="3433572" cy="13487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6324" y="1769364"/>
            <a:ext cx="8526780" cy="16139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8129" y="2176416"/>
            <a:ext cx="8054975" cy="666208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284480">
              <a:lnSpc>
                <a:spcPts val="1630"/>
              </a:lnSpc>
              <a:spcBef>
                <a:spcPts val="395"/>
              </a:spcBef>
            </a:pPr>
            <a:r>
              <a:rPr sz="1600" b="1" i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sz="16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16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личности </a:t>
            </a:r>
            <a:r>
              <a:rPr sz="16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</a:t>
            </a:r>
            <a:r>
              <a:rPr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в </a:t>
            </a:r>
            <a:r>
              <a:rPr sz="16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видах </a:t>
            </a:r>
            <a:r>
              <a:rPr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и  </a:t>
            </a:r>
            <a:r>
              <a:rPr sz="16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16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</a:t>
            </a:r>
            <a:r>
              <a:rPr sz="16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возрастных, индивидуальных </a:t>
            </a:r>
            <a:r>
              <a:rPr sz="16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психологических </a:t>
            </a:r>
            <a:r>
              <a:rPr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</a:t>
            </a:r>
            <a:r>
              <a:rPr sz="16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5468" y="4535423"/>
            <a:ext cx="1755648" cy="8778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7680" y="4628133"/>
            <a:ext cx="1382395" cy="5657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310"/>
              </a:spcBef>
            </a:pP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Социально-  </a:t>
            </a:r>
            <a:r>
              <a:rPr sz="13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3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300" b="1" dirty="0">
                <a:solidFill>
                  <a:srgbClr val="FFFFFF"/>
                </a:solidFill>
                <a:latin typeface="Times New Roman"/>
                <a:cs typeface="Times New Roman"/>
              </a:rPr>
              <a:t>мм</a:t>
            </a:r>
            <a:r>
              <a:rPr sz="13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sz="13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3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3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ивное  </a:t>
            </a: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развитие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84832" y="4535423"/>
            <a:ext cx="1613916" cy="8778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59329" y="4713604"/>
            <a:ext cx="1231265" cy="39497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80035" marR="5080" indent="-267970">
              <a:lnSpc>
                <a:spcPts val="1350"/>
              </a:lnSpc>
              <a:spcBef>
                <a:spcPts val="320"/>
              </a:spcBef>
            </a:pPr>
            <a:r>
              <a:rPr sz="1300" b="1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знав</a:t>
            </a:r>
            <a:r>
              <a:rPr sz="13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3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300" b="1" dirty="0">
                <a:solidFill>
                  <a:srgbClr val="FFFFFF"/>
                </a:solidFill>
                <a:latin typeface="Times New Roman"/>
                <a:cs typeface="Times New Roman"/>
              </a:rPr>
              <a:t>ель</a:t>
            </a: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ное  </a:t>
            </a: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развитие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39896" y="4535423"/>
            <a:ext cx="1700783" cy="8778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14140" y="4798948"/>
            <a:ext cx="13150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Речевое</a:t>
            </a:r>
            <a:r>
              <a:rPr sz="13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развитие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77255" y="4535423"/>
            <a:ext cx="1572768" cy="8778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811520" y="4713604"/>
            <a:ext cx="915669" cy="39497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1285" marR="5080" indent="-109220">
              <a:lnSpc>
                <a:spcPts val="1350"/>
              </a:lnSpc>
              <a:spcBef>
                <a:spcPts val="320"/>
              </a:spcBef>
            </a:pPr>
            <a:r>
              <a:rPr sz="1300" b="1" dirty="0">
                <a:solidFill>
                  <a:srgbClr val="FFFFFF"/>
                </a:solidFill>
                <a:latin typeface="Times New Roman"/>
                <a:cs typeface="Times New Roman"/>
              </a:rPr>
              <a:t>Физи</a:t>
            </a: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sz="13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300" b="1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3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300" b="1" dirty="0">
                <a:solidFill>
                  <a:srgbClr val="FFFFFF"/>
                </a:solidFill>
                <a:latin typeface="Times New Roman"/>
                <a:cs typeface="Times New Roman"/>
              </a:rPr>
              <a:t>ое  </a:t>
            </a: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развитие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73468" y="4535423"/>
            <a:ext cx="1572768" cy="8778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363459" y="4628133"/>
            <a:ext cx="1205865" cy="5657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310"/>
              </a:spcBef>
            </a:pPr>
            <a:r>
              <a:rPr sz="13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3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300" b="1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3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3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3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300" b="1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3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венн</a:t>
            </a:r>
            <a:r>
              <a:rPr sz="1300" b="1" dirty="0">
                <a:solidFill>
                  <a:srgbClr val="FFFFFF"/>
                </a:solidFill>
                <a:latin typeface="Times New Roman"/>
                <a:cs typeface="Times New Roman"/>
              </a:rPr>
              <a:t>о-  </a:t>
            </a: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эстетическое  развитие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23" y="44703"/>
            <a:ext cx="2226310" cy="1644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06259" y="687069"/>
            <a:ext cx="690879" cy="645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4350" y="673468"/>
            <a:ext cx="65773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400" y="1814194"/>
            <a:ext cx="8771890" cy="4735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EFA12D"/>
                </a:solidFill>
                <a:latin typeface="Wingdings 3"/>
                <a:cs typeface="Wingdings 3"/>
              </a:rPr>
              <a:t></a:t>
            </a:r>
            <a:r>
              <a:rPr sz="1200" u="heavy" spc="10" dirty="0">
                <a:solidFill>
                  <a:srgbClr val="5F3A13"/>
                </a:solidFill>
                <a:uFill>
                  <a:solidFill>
                    <a:srgbClr val="5F3A1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10" dirty="0">
                <a:solidFill>
                  <a:srgbClr val="91571F"/>
                </a:solidFill>
                <a:uFill>
                  <a:solidFill>
                    <a:srgbClr val="5F3A13"/>
                  </a:solidFill>
                </a:uFill>
                <a:latin typeface="Times New Roman"/>
                <a:cs typeface="Times New Roman"/>
              </a:rPr>
              <a:t>Социально-коммуникативное </a:t>
            </a:r>
            <a:r>
              <a:rPr sz="1600" b="1" i="1" u="heavy" spc="-5" dirty="0">
                <a:solidFill>
                  <a:srgbClr val="91571F"/>
                </a:solidFill>
                <a:uFill>
                  <a:solidFill>
                    <a:srgbClr val="5F3A13"/>
                  </a:solidFill>
                </a:uFill>
                <a:latin typeface="Times New Roman"/>
                <a:cs typeface="Times New Roman"/>
              </a:rPr>
              <a:t>развитие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направлено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на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усвоение норм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ценностей,  принятых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в обществе,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включая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моральные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нравственные ценности; развитие общения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взаимодействия ребенка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со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взрослыми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сверстниками;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становление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самостоятельности, 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целенаправленности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саморегуляции собственных действий; развитие социального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эмоционального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интеллекта, эмоциональной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отзывчивости,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сопереживания, 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формирование </a:t>
            </a:r>
            <a:r>
              <a:rPr sz="16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готовности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к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совместной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деятельности со сверстниками,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формирование  уважительного отношения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чувства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принадлежности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к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своей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семье и к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сообществу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детей  и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взрослых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в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Организации;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формирование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позитивных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установок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к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различным видам  </a:t>
            </a:r>
            <a:r>
              <a:rPr sz="1600" b="1" spc="-20" dirty="0">
                <a:solidFill>
                  <a:srgbClr val="91571F"/>
                </a:solidFill>
                <a:latin typeface="Times New Roman"/>
                <a:cs typeface="Times New Roman"/>
              </a:rPr>
              <a:t>труда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творчества; формирование основ безопасного поведения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в </a:t>
            </a:r>
            <a:r>
              <a:rPr sz="1600" b="1" spc="-40" dirty="0">
                <a:solidFill>
                  <a:srgbClr val="91571F"/>
                </a:solidFill>
                <a:latin typeface="Times New Roman"/>
                <a:cs typeface="Times New Roman"/>
              </a:rPr>
              <a:t>быту,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социуме,</a:t>
            </a:r>
            <a:r>
              <a:rPr sz="1600" b="1" spc="18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природе.</a:t>
            </a:r>
            <a:endParaRPr sz="1600" dirty="0">
              <a:solidFill>
                <a:srgbClr val="91571F"/>
              </a:solidFill>
              <a:latin typeface="Times New Roman"/>
              <a:cs typeface="Times New Roman"/>
            </a:endParaRPr>
          </a:p>
          <a:p>
            <a:pPr marL="287020" marR="5715" indent="-274320" algn="just">
              <a:lnSpc>
                <a:spcPct val="100000"/>
              </a:lnSpc>
              <a:spcBef>
                <a:spcPts val="600"/>
              </a:spcBef>
            </a:pPr>
            <a:r>
              <a:rPr sz="1200" spc="10" dirty="0">
                <a:solidFill>
                  <a:srgbClr val="91571F"/>
                </a:solidFill>
                <a:latin typeface="Wingdings 3"/>
                <a:cs typeface="Wingdings 3"/>
              </a:rPr>
              <a:t></a:t>
            </a:r>
            <a:r>
              <a:rPr sz="1200" u="heavy" spc="10" dirty="0">
                <a:solidFill>
                  <a:srgbClr val="91571F"/>
                </a:solidFill>
                <a:uFill>
                  <a:solidFill>
                    <a:srgbClr val="5F3A1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10" dirty="0">
                <a:solidFill>
                  <a:srgbClr val="91571F"/>
                </a:solidFill>
                <a:uFill>
                  <a:solidFill>
                    <a:srgbClr val="5F3A13"/>
                  </a:solidFill>
                </a:uFill>
                <a:latin typeface="Times New Roman"/>
                <a:cs typeface="Times New Roman"/>
              </a:rPr>
              <a:t>Познавательное </a:t>
            </a:r>
            <a:r>
              <a:rPr sz="1600" b="1" i="1" u="heavy" spc="-5" dirty="0">
                <a:solidFill>
                  <a:srgbClr val="91571F"/>
                </a:solidFill>
                <a:uFill>
                  <a:solidFill>
                    <a:srgbClr val="5F3A13"/>
                  </a:solidFill>
                </a:uFill>
                <a:latin typeface="Times New Roman"/>
                <a:cs typeface="Times New Roman"/>
              </a:rPr>
              <a:t>развитие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предполагает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развитие интересов детей,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любознательности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познавательной мотивации;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формирование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познавательных действий,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становление 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сознания;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развитие воображения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творческой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активности;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формирование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первичных 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представлений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о себе,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других </a:t>
            </a:r>
            <a:r>
              <a:rPr sz="1600" b="1" spc="-20" dirty="0">
                <a:solidFill>
                  <a:srgbClr val="91571F"/>
                </a:solidFill>
                <a:latin typeface="Times New Roman"/>
                <a:cs typeface="Times New Roman"/>
              </a:rPr>
              <a:t>людях, 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объектах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окружающего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мира,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о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свойствах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отношениях </a:t>
            </a:r>
            <a:r>
              <a:rPr sz="16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объектов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окружающего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мира (форме, цвете,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размере, материале, звучании, 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ритме, темпе, количестве,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числе, части и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целом,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пространстве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времени, движении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покое,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причинах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следствиях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др.),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о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малой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родине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Отечестве, представлений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о  </a:t>
            </a:r>
            <a:r>
              <a:rPr sz="16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социокультурных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ценностях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нашего народа,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об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отечественных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традициях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праздниках,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о 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планете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Земля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как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общем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доме </a:t>
            </a:r>
            <a:r>
              <a:rPr sz="1600" b="1" spc="-20" dirty="0">
                <a:solidFill>
                  <a:srgbClr val="91571F"/>
                </a:solidFill>
                <a:latin typeface="Times New Roman"/>
                <a:cs typeface="Times New Roman"/>
              </a:rPr>
              <a:t>людей, </a:t>
            </a:r>
            <a:r>
              <a:rPr sz="1600" b="1" spc="5" dirty="0">
                <a:solidFill>
                  <a:srgbClr val="91571F"/>
                </a:solidFill>
                <a:latin typeface="Times New Roman"/>
                <a:cs typeface="Times New Roman"/>
              </a:rPr>
              <a:t>об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особенностях ее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природы,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многообразии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стран и  </a:t>
            </a:r>
            <a:r>
              <a:rPr sz="1600" b="1" spc="-20" dirty="0">
                <a:solidFill>
                  <a:srgbClr val="91571F"/>
                </a:solidFill>
                <a:latin typeface="Times New Roman"/>
                <a:cs typeface="Times New Roman"/>
              </a:rPr>
              <a:t>народов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мира.</a:t>
            </a:r>
            <a:endParaRPr sz="1600" dirty="0">
              <a:solidFill>
                <a:srgbClr val="91571F"/>
              </a:solidFill>
              <a:latin typeface="Times New Roman"/>
              <a:cs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158" y="124857"/>
            <a:ext cx="2226310" cy="1644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2036644" cy="150407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0" y="914400"/>
            <a:ext cx="8839200" cy="513986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86385" marR="5080" indent="-274320" algn="just">
              <a:lnSpc>
                <a:spcPct val="80100"/>
              </a:lnSpc>
              <a:spcBef>
                <a:spcPts val="480"/>
              </a:spcBef>
            </a:pPr>
            <a:r>
              <a:rPr sz="1200" spc="10" dirty="0">
                <a:solidFill>
                  <a:srgbClr val="91571F"/>
                </a:solidFill>
                <a:latin typeface="Wingdings 3"/>
                <a:cs typeface="Wingdings 3"/>
              </a:rPr>
              <a:t></a:t>
            </a:r>
            <a:r>
              <a:rPr sz="1200" u="heavy" spc="10" dirty="0">
                <a:solidFill>
                  <a:srgbClr val="91571F"/>
                </a:solidFill>
                <a:uFill>
                  <a:solidFill>
                    <a:srgbClr val="5F3A1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20" dirty="0">
                <a:solidFill>
                  <a:srgbClr val="91571F"/>
                </a:solidFill>
                <a:uFill>
                  <a:solidFill>
                    <a:srgbClr val="5F3A13"/>
                  </a:solidFill>
                </a:uFill>
                <a:latin typeface="Times New Roman"/>
                <a:cs typeface="Times New Roman"/>
              </a:rPr>
              <a:t>Речевое  </a:t>
            </a:r>
            <a:r>
              <a:rPr sz="1600" b="1" i="1" u="heavy" dirty="0">
                <a:solidFill>
                  <a:srgbClr val="91571F"/>
                </a:solidFill>
                <a:uFill>
                  <a:solidFill>
                    <a:srgbClr val="5F3A13"/>
                  </a:solidFill>
                </a:uFill>
                <a:latin typeface="Times New Roman"/>
                <a:cs typeface="Times New Roman"/>
              </a:rPr>
              <a:t>развитие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включает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владение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речью как средством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общения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600" b="1" spc="-20" dirty="0">
                <a:solidFill>
                  <a:srgbClr val="91571F"/>
                </a:solidFill>
                <a:latin typeface="Times New Roman"/>
                <a:cs typeface="Times New Roman"/>
              </a:rPr>
              <a:t>культуры; 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обогащение активного словаря; развитие связной,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грамматически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правильной  диалогической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монологической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речи;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развитие </a:t>
            </a:r>
            <a:r>
              <a:rPr sz="16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речевого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творчества; развитие  </a:t>
            </a:r>
            <a:r>
              <a:rPr sz="1600" b="1" spc="-20" dirty="0">
                <a:solidFill>
                  <a:srgbClr val="91571F"/>
                </a:solidFill>
                <a:latin typeface="Times New Roman"/>
                <a:cs typeface="Times New Roman"/>
              </a:rPr>
              <a:t>звуковой</a:t>
            </a:r>
            <a:r>
              <a:rPr sz="1600" b="1" spc="36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интонационной </a:t>
            </a:r>
            <a:r>
              <a:rPr sz="1600" b="1" spc="-20" dirty="0">
                <a:solidFill>
                  <a:srgbClr val="91571F"/>
                </a:solidFill>
                <a:latin typeface="Times New Roman"/>
                <a:cs typeface="Times New Roman"/>
              </a:rPr>
              <a:t>культуры</a:t>
            </a:r>
            <a:r>
              <a:rPr sz="1600" b="1" spc="36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речи, фонематического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слуха;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знакомство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с 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книжной </a:t>
            </a:r>
            <a:r>
              <a:rPr sz="1600" b="1" spc="-20" dirty="0">
                <a:solidFill>
                  <a:srgbClr val="91571F"/>
                </a:solidFill>
                <a:latin typeface="Times New Roman"/>
                <a:cs typeface="Times New Roman"/>
              </a:rPr>
              <a:t>культурой, 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детской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литературой,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понимание на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слух </a:t>
            </a:r>
            <a:r>
              <a:rPr sz="1600" b="1" spc="-20" dirty="0">
                <a:solidFill>
                  <a:srgbClr val="91571F"/>
                </a:solidFill>
                <a:latin typeface="Times New Roman"/>
                <a:cs typeface="Times New Roman"/>
              </a:rPr>
              <a:t>текстов 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различных 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жанров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детской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литературы; формирование </a:t>
            </a:r>
            <a:r>
              <a:rPr sz="1600" b="1" spc="-20" dirty="0">
                <a:solidFill>
                  <a:srgbClr val="91571F"/>
                </a:solidFill>
                <a:latin typeface="Times New Roman"/>
                <a:cs typeface="Times New Roman"/>
              </a:rPr>
              <a:t>звуковой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аналитико-синтетической  активности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как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предпосылки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обучения</a:t>
            </a:r>
            <a:r>
              <a:rPr sz="1600" b="1" spc="5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грамоте.</a:t>
            </a:r>
            <a:endParaRPr sz="1600" dirty="0">
              <a:solidFill>
                <a:srgbClr val="91571F"/>
              </a:solidFill>
              <a:latin typeface="Times New Roman"/>
              <a:cs typeface="Times New Roman"/>
            </a:endParaRPr>
          </a:p>
          <a:p>
            <a:pPr marL="286385" marR="6350" indent="-274320" algn="just">
              <a:lnSpc>
                <a:spcPct val="80100"/>
              </a:lnSpc>
              <a:spcBef>
                <a:spcPts val="595"/>
              </a:spcBef>
            </a:pPr>
            <a:r>
              <a:rPr sz="1200" spc="10" dirty="0">
                <a:solidFill>
                  <a:srgbClr val="91571F"/>
                </a:solidFill>
                <a:latin typeface="Wingdings 3"/>
                <a:cs typeface="Wingdings 3"/>
              </a:rPr>
              <a:t></a:t>
            </a:r>
            <a:r>
              <a:rPr sz="1200" u="heavy" spc="10" dirty="0">
                <a:solidFill>
                  <a:srgbClr val="91571F"/>
                </a:solidFill>
                <a:uFill>
                  <a:solidFill>
                    <a:srgbClr val="5F3A1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15" dirty="0">
                <a:solidFill>
                  <a:srgbClr val="91571F"/>
                </a:solidFill>
                <a:uFill>
                  <a:solidFill>
                    <a:srgbClr val="5F3A13"/>
                  </a:solidFill>
                </a:uFill>
                <a:latin typeface="Times New Roman"/>
                <a:cs typeface="Times New Roman"/>
              </a:rPr>
              <a:t>Художественно-эстетическое </a:t>
            </a:r>
            <a:r>
              <a:rPr sz="1600" b="1" i="1" u="heavy" spc="-5" dirty="0">
                <a:solidFill>
                  <a:srgbClr val="91571F"/>
                </a:solidFill>
                <a:uFill>
                  <a:solidFill>
                    <a:srgbClr val="5F3A13"/>
                  </a:solidFill>
                </a:uFill>
                <a:latin typeface="Times New Roman"/>
                <a:cs typeface="Times New Roman"/>
              </a:rPr>
              <a:t>развитие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предполагает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развитие предпосылок ценностно- 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смыслового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восприятия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понимания произведений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искусства (словесного,  музыкального,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изобразительного), мира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природы; становление эстетического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отношения 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к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окружающему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миру; формирование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элементарных представлений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о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видах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искусства; 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восприятие музыки, </a:t>
            </a:r>
            <a:r>
              <a:rPr sz="16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художественной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литературы,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фольклора;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стимулирование 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сопереживания персонажам </a:t>
            </a:r>
            <a:r>
              <a:rPr sz="16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художественных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произведений; реализацию  самостоятельной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творческой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деятельности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детей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(изобразительной, конструктивно- 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модельной,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музыкальной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</a:t>
            </a:r>
            <a:r>
              <a:rPr sz="1600" b="1" spc="1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др.).</a:t>
            </a:r>
            <a:endParaRPr sz="1600" dirty="0">
              <a:solidFill>
                <a:srgbClr val="91571F"/>
              </a:solidFill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80000"/>
              </a:lnSpc>
              <a:spcBef>
                <a:spcPts val="595"/>
              </a:spcBef>
            </a:pPr>
            <a:r>
              <a:rPr sz="1200" spc="10" dirty="0">
                <a:solidFill>
                  <a:srgbClr val="91571F"/>
                </a:solidFill>
                <a:latin typeface="Wingdings 3"/>
                <a:cs typeface="Wingdings 3"/>
              </a:rPr>
              <a:t></a:t>
            </a:r>
            <a:r>
              <a:rPr sz="1200" u="heavy" spc="10" dirty="0">
                <a:solidFill>
                  <a:srgbClr val="91571F"/>
                </a:solidFill>
                <a:uFill>
                  <a:solidFill>
                    <a:srgbClr val="5F3A1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15" dirty="0">
                <a:solidFill>
                  <a:srgbClr val="91571F"/>
                </a:solidFill>
                <a:uFill>
                  <a:solidFill>
                    <a:srgbClr val="5F3A13"/>
                  </a:solidFill>
                </a:uFill>
                <a:latin typeface="Times New Roman"/>
                <a:cs typeface="Times New Roman"/>
              </a:rPr>
              <a:t>Физическое </a:t>
            </a:r>
            <a:r>
              <a:rPr sz="1600" b="1" i="1" u="heavy" spc="-5" dirty="0">
                <a:solidFill>
                  <a:srgbClr val="91571F"/>
                </a:solidFill>
                <a:uFill>
                  <a:solidFill>
                    <a:srgbClr val="5F3A13"/>
                  </a:solidFill>
                </a:uFill>
                <a:latin typeface="Times New Roman"/>
                <a:cs typeface="Times New Roman"/>
              </a:rPr>
              <a:t>развитие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включает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приобретение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опыта в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следующих видах деятельности 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детей: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двигательной,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в </a:t>
            </a:r>
            <a:r>
              <a:rPr sz="1600" b="1" spc="-25" dirty="0">
                <a:solidFill>
                  <a:srgbClr val="91571F"/>
                </a:solidFill>
                <a:latin typeface="Times New Roman"/>
                <a:cs typeface="Times New Roman"/>
              </a:rPr>
              <a:t>том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числе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связанной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с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выполнением упражнений,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направленных 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на развитие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таких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физических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качеств, как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координация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гибкость; способствующих 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правильному формированию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опорно-двигательной системы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организма,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развитию 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равновесия,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координации движения, крупной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мелкой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моторики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обеих рук,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а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также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с 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правильным, не наносящем ущерба </a:t>
            </a:r>
            <a:r>
              <a:rPr sz="1600" b="1" spc="-20" dirty="0">
                <a:solidFill>
                  <a:srgbClr val="91571F"/>
                </a:solidFill>
                <a:latin typeface="Times New Roman"/>
                <a:cs typeface="Times New Roman"/>
              </a:rPr>
              <a:t>организму,</a:t>
            </a:r>
            <a:r>
              <a:rPr sz="1600" b="1" spc="36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выполнением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основных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движений  </a:t>
            </a:r>
            <a:r>
              <a:rPr sz="16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(ходьба, </a:t>
            </a:r>
            <a:r>
              <a:rPr sz="1600" b="1" spc="-50" dirty="0">
                <a:solidFill>
                  <a:srgbClr val="91571F"/>
                </a:solidFill>
                <a:latin typeface="Times New Roman"/>
                <a:cs typeface="Times New Roman"/>
              </a:rPr>
              <a:t>бег,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мягкие прыжки,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повороты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обе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стороны),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формирование начальных 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представлений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о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некоторых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видах спорта, </a:t>
            </a:r>
            <a:r>
              <a:rPr sz="16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овладение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подвижными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играми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с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правилами; 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становление целенаправленности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саморегуляции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в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двигательной сфере; становление  ценностей </a:t>
            </a:r>
            <a:r>
              <a:rPr sz="16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здорового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образа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жизни, овладение </a:t>
            </a:r>
            <a:r>
              <a:rPr sz="16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его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элементарными нормами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правилами  (в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питании,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двигательном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режиме, закаливании, при 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формировании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полезных привычек  </a:t>
            </a:r>
            <a:r>
              <a:rPr sz="1600" b="1" dirty="0">
                <a:solidFill>
                  <a:srgbClr val="91571F"/>
                </a:solidFill>
                <a:latin typeface="Times New Roman"/>
                <a:cs typeface="Times New Roman"/>
              </a:rPr>
              <a:t>и</a:t>
            </a:r>
            <a:r>
              <a:rPr sz="16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др.).</a:t>
            </a:r>
            <a:endParaRPr sz="1600" dirty="0">
              <a:solidFill>
                <a:srgbClr val="91571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59650" y="708659"/>
            <a:ext cx="690879" cy="645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609" y="649083"/>
            <a:ext cx="73926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1545590"/>
            <a:ext cx="8524240" cy="3977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 indent="-92710" algn="just">
              <a:lnSpc>
                <a:spcPct val="100000"/>
              </a:lnSpc>
              <a:spcBef>
                <a:spcPts val="100"/>
              </a:spcBef>
              <a:buSzPct val="75000"/>
              <a:buChar char="●"/>
              <a:tabLst>
                <a:tab pos="105410" algn="l"/>
              </a:tabLst>
            </a:pP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охрана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укрепление физического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психического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здоровья детей,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в </a:t>
            </a:r>
            <a:r>
              <a:rPr sz="1200" b="1" spc="-20" dirty="0">
                <a:solidFill>
                  <a:srgbClr val="91571F"/>
                </a:solidFill>
                <a:latin typeface="Times New Roman"/>
                <a:cs typeface="Times New Roman"/>
              </a:rPr>
              <a:t>том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числе их эмоционального</a:t>
            </a:r>
            <a:r>
              <a:rPr sz="1200" b="1" spc="16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2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благополучия;</a:t>
            </a:r>
            <a:endParaRPr sz="1200" b="1" dirty="0">
              <a:solidFill>
                <a:srgbClr val="91571F"/>
              </a:solidFill>
              <a:latin typeface="Times New Roman"/>
              <a:cs typeface="Times New Roman"/>
            </a:endParaRPr>
          </a:p>
          <a:p>
            <a:pPr marL="143510" marR="5080" indent="-143510" algn="just">
              <a:lnSpc>
                <a:spcPct val="80200"/>
              </a:lnSpc>
              <a:spcBef>
                <a:spcPts val="285"/>
              </a:spcBef>
              <a:buChar char="●"/>
              <a:tabLst>
                <a:tab pos="143510" algn="l"/>
              </a:tabLst>
            </a:pP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обеспечение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равных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возможностей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полноценного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развития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каждого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ребёнка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в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период </a:t>
            </a:r>
            <a:r>
              <a:rPr sz="12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дошкольного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детства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независимо </a:t>
            </a:r>
            <a:r>
              <a:rPr sz="12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от </a:t>
            </a:r>
            <a:r>
              <a:rPr sz="1200" b="1" spc="5" dirty="0">
                <a:solidFill>
                  <a:srgbClr val="91571F"/>
                </a:solidFill>
                <a:latin typeface="Times New Roman"/>
                <a:cs typeface="Times New Roman"/>
              </a:rPr>
              <a:t>места 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проживания, пола,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нации,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языка,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социального статуса,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психофизиологических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особенностей (в </a:t>
            </a:r>
            <a:r>
              <a:rPr sz="1200" b="1" spc="-20" dirty="0">
                <a:solidFill>
                  <a:srgbClr val="91571F"/>
                </a:solidFill>
                <a:latin typeface="Times New Roman"/>
                <a:cs typeface="Times New Roman"/>
              </a:rPr>
              <a:t>том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числе ограниченных  возможностей здоровья);</a:t>
            </a:r>
            <a:endParaRPr sz="1200" b="1" dirty="0">
              <a:solidFill>
                <a:srgbClr val="91571F"/>
              </a:solidFill>
              <a:latin typeface="Times New Roman"/>
              <a:cs typeface="Times New Roman"/>
            </a:endParaRPr>
          </a:p>
          <a:p>
            <a:pPr marL="143510" indent="-130810" algn="just">
              <a:lnSpc>
                <a:spcPct val="100000"/>
              </a:lnSpc>
              <a:buChar char="●"/>
              <a:tabLst>
                <a:tab pos="143510" algn="l"/>
              </a:tabLst>
            </a:pP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обеспечение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преемственности основных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образовательных программ </a:t>
            </a:r>
            <a:r>
              <a:rPr sz="12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дошкольного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начального общего</a:t>
            </a:r>
            <a:r>
              <a:rPr sz="1200" b="1" spc="4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образования;</a:t>
            </a:r>
            <a:endParaRPr sz="1200" b="1" dirty="0">
              <a:solidFill>
                <a:srgbClr val="91571F"/>
              </a:solidFill>
              <a:latin typeface="Times New Roman"/>
              <a:cs typeface="Times New Roman"/>
            </a:endParaRPr>
          </a:p>
          <a:p>
            <a:pPr marL="143510" indent="-130810" algn="just">
              <a:lnSpc>
                <a:spcPct val="100000"/>
              </a:lnSpc>
              <a:buChar char="●"/>
              <a:tabLst>
                <a:tab pos="143510" algn="l"/>
              </a:tabLst>
            </a:pP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создание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благоприятных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условий развития детей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в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соответствии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с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их возрастными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и</a:t>
            </a:r>
            <a:r>
              <a:rPr sz="1200" b="1" spc="2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индивидуальными</a:t>
            </a:r>
            <a:endParaRPr sz="1200" b="1" dirty="0">
              <a:solidFill>
                <a:srgbClr val="91571F"/>
              </a:solidFill>
              <a:latin typeface="Times New Roman"/>
              <a:cs typeface="Times New Roman"/>
            </a:endParaRPr>
          </a:p>
          <a:p>
            <a:pPr marL="12700" marR="1191895" algn="just">
              <a:lnSpc>
                <a:spcPct val="100000"/>
              </a:lnSpc>
            </a:pP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особенностями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склонностями развития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способностей и </a:t>
            </a:r>
            <a:r>
              <a:rPr sz="12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творческого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потенциала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каждого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ребёнка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как </a:t>
            </a:r>
            <a:r>
              <a:rPr sz="12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субъекта 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отношений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с самим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собой,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другими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детьми,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взрослыми и</a:t>
            </a:r>
            <a:r>
              <a:rPr sz="1200" b="1" spc="8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миром;</a:t>
            </a:r>
            <a:endParaRPr sz="1200" b="1" dirty="0">
              <a:solidFill>
                <a:srgbClr val="91571F"/>
              </a:solidFill>
              <a:latin typeface="Times New Roman"/>
              <a:cs typeface="Times New Roman"/>
            </a:endParaRPr>
          </a:p>
          <a:p>
            <a:pPr marL="143510" indent="-130810" algn="just">
              <a:lnSpc>
                <a:spcPts val="1440"/>
              </a:lnSpc>
              <a:buChar char="●"/>
              <a:tabLst>
                <a:tab pos="143510" algn="l"/>
              </a:tabLst>
            </a:pP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объединение обучения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воспитания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в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целостный образовательный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процесс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на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основе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духовно-нравственных</a:t>
            </a:r>
            <a:r>
              <a:rPr sz="1200" b="1" spc="3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и</a:t>
            </a:r>
          </a:p>
          <a:p>
            <a:pPr marL="12700" algn="just">
              <a:lnSpc>
                <a:spcPct val="100000"/>
              </a:lnSpc>
            </a:pPr>
            <a:r>
              <a:rPr sz="12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социокультурных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ценностей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принятых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в обществе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правил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норм поведения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в интересах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человека,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семьи,</a:t>
            </a:r>
            <a:r>
              <a:rPr sz="1200" b="1" spc="19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общества;</a:t>
            </a:r>
            <a:endParaRPr sz="1200" b="1" dirty="0">
              <a:solidFill>
                <a:srgbClr val="91571F"/>
              </a:solidFill>
              <a:latin typeface="Times New Roman"/>
              <a:cs typeface="Times New Roman"/>
            </a:endParaRPr>
          </a:p>
          <a:p>
            <a:pPr marL="143510" indent="-130810" algn="just">
              <a:lnSpc>
                <a:spcPct val="100000"/>
              </a:lnSpc>
              <a:buChar char="●"/>
              <a:tabLst>
                <a:tab pos="143510" algn="l"/>
              </a:tabLst>
            </a:pP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формирование общей </a:t>
            </a:r>
            <a:r>
              <a:rPr sz="1200" b="1" spc="-20" dirty="0">
                <a:solidFill>
                  <a:srgbClr val="91571F"/>
                </a:solidFill>
                <a:latin typeface="Times New Roman"/>
                <a:cs typeface="Times New Roman"/>
              </a:rPr>
              <a:t>культуры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личности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воспитанников, развитие их социальных, нравственных,</a:t>
            </a:r>
            <a:r>
              <a:rPr sz="1200" b="1" spc="4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эстетических,</a:t>
            </a:r>
          </a:p>
          <a:p>
            <a:pPr marL="12700" marR="650875" algn="just">
              <a:lnSpc>
                <a:spcPct val="100000"/>
              </a:lnSpc>
            </a:pP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интеллектуальных,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физических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качеств,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инициативности, самостоятельности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ответственности ребёнка, формирования  предпосылок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учебной</a:t>
            </a:r>
            <a:r>
              <a:rPr sz="1200" b="1" spc="4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деятельности;</a:t>
            </a:r>
            <a:endParaRPr sz="1200" b="1" dirty="0">
              <a:solidFill>
                <a:srgbClr val="91571F"/>
              </a:solidFill>
              <a:latin typeface="Times New Roman"/>
              <a:cs typeface="Times New Roman"/>
            </a:endParaRPr>
          </a:p>
          <a:p>
            <a:pPr marL="12700" marR="685165" algn="just">
              <a:lnSpc>
                <a:spcPct val="100000"/>
              </a:lnSpc>
              <a:buChar char="●"/>
              <a:tabLst>
                <a:tab pos="143510" algn="l"/>
              </a:tabLst>
            </a:pP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обеспечение вариативности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разнообразия содержания образовательных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программ и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организационных форм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уровня  </a:t>
            </a:r>
            <a:r>
              <a:rPr sz="12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дошкольного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образования, возможности формирования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образовательных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программ различной направленности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с </a:t>
            </a:r>
            <a:r>
              <a:rPr sz="12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учётом 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образовательных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потребностей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и способностей</a:t>
            </a:r>
            <a:r>
              <a:rPr sz="1200" b="1" spc="8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воспитанников;</a:t>
            </a:r>
            <a:endParaRPr sz="1200" b="1" dirty="0">
              <a:solidFill>
                <a:srgbClr val="91571F"/>
              </a:solidFill>
              <a:latin typeface="Times New Roman"/>
              <a:cs typeface="Times New Roman"/>
            </a:endParaRPr>
          </a:p>
          <a:p>
            <a:pPr marL="12700" marR="1238885" algn="just">
              <a:lnSpc>
                <a:spcPct val="100000"/>
              </a:lnSpc>
              <a:spcBef>
                <a:spcPts val="5"/>
              </a:spcBef>
              <a:buChar char="●"/>
              <a:tabLst>
                <a:tab pos="143510" algn="l"/>
              </a:tabLst>
            </a:pP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формирование </a:t>
            </a:r>
            <a:r>
              <a:rPr sz="12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социокультурной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среды, соответствующей возрастным, индивидуальным, психологическим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и 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физиологическим особенностям</a:t>
            </a:r>
            <a:r>
              <a:rPr sz="1200" b="1" spc="3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детей;</a:t>
            </a:r>
            <a:endParaRPr sz="1200" b="1" dirty="0">
              <a:solidFill>
                <a:srgbClr val="91571F"/>
              </a:solidFill>
              <a:latin typeface="Times New Roman"/>
              <a:cs typeface="Times New Roman"/>
            </a:endParaRPr>
          </a:p>
          <a:p>
            <a:pPr marL="12700" marR="1184275" algn="just">
              <a:lnSpc>
                <a:spcPct val="100000"/>
              </a:lnSpc>
              <a:buChar char="●"/>
              <a:tabLst>
                <a:tab pos="143510" algn="l"/>
              </a:tabLst>
            </a:pP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обеспечение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психолого-педагогической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поддержки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семьи и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повышения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компетентности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родителей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в вопросах 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развития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образования,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охраны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укрепления здоровья</a:t>
            </a:r>
            <a:r>
              <a:rPr sz="1200" b="1" spc="4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детей;</a:t>
            </a:r>
            <a:endParaRPr sz="1200" b="1" dirty="0">
              <a:solidFill>
                <a:srgbClr val="91571F"/>
              </a:solidFill>
              <a:latin typeface="Times New Roman"/>
              <a:cs typeface="Times New Roman"/>
            </a:endParaRPr>
          </a:p>
          <a:p>
            <a:pPr marL="12700" marR="1186815" algn="just">
              <a:lnSpc>
                <a:spcPct val="100000"/>
              </a:lnSpc>
              <a:buChar char="●"/>
              <a:tabLst>
                <a:tab pos="143510" algn="l"/>
              </a:tabLst>
            </a:pP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определение направлений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для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систематического межведомственного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взаимодействия,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а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также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взаимодействия  педагогических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и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общественных </a:t>
            </a:r>
            <a:r>
              <a:rPr sz="12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объединений </a:t>
            </a:r>
            <a:r>
              <a:rPr sz="1200" b="1" dirty="0">
                <a:solidFill>
                  <a:srgbClr val="91571F"/>
                </a:solidFill>
                <a:latin typeface="Times New Roman"/>
                <a:cs typeface="Times New Roman"/>
              </a:rPr>
              <a:t>(в </a:t>
            </a:r>
            <a:r>
              <a:rPr sz="1200" b="1" spc="-20" dirty="0">
                <a:solidFill>
                  <a:srgbClr val="91571F"/>
                </a:solidFill>
                <a:latin typeface="Times New Roman"/>
                <a:cs typeface="Times New Roman"/>
              </a:rPr>
              <a:t>том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числе</a:t>
            </a:r>
            <a:r>
              <a:rPr sz="1200" b="1" spc="9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сетевого).</a:t>
            </a:r>
            <a:endParaRPr sz="1200" b="1" dirty="0">
              <a:solidFill>
                <a:srgbClr val="91571F"/>
              </a:solidFill>
              <a:latin typeface="Times New Roman"/>
              <a:cs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84" y="84327"/>
            <a:ext cx="2226310" cy="1644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1565</Words>
  <Application>Microsoft Office PowerPoint</Application>
  <PresentationFormat>Экран (4:3)</PresentationFormat>
  <Paragraphs>157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Calibri</vt:lpstr>
      <vt:lpstr>Franklin Gothic Book</vt:lpstr>
      <vt:lpstr>Times New Roman</vt:lpstr>
      <vt:lpstr>Wingdings</vt:lpstr>
      <vt:lpstr>Wingdings 2</vt:lpstr>
      <vt:lpstr>Wingdings 3</vt:lpstr>
      <vt:lpstr>Office Theme</vt:lpstr>
      <vt:lpstr>Презентация PowerPoint</vt:lpstr>
      <vt:lpstr>Презентация PowerPoint</vt:lpstr>
      <vt:lpstr>ОБРАЗОВАТЕЛЬНАЯ  ПРОГРАММА СОСТОИТ:</vt:lpstr>
      <vt:lpstr>Образовательная программа разработана в  соответствии с федеральным государственным  образовательным стандартом дошкольного образования</vt:lpstr>
      <vt:lpstr>Программа предполагает возможность начала  освоения детьми содержания образовательных  областей на любом этапе ее реализации:</vt:lpstr>
      <vt:lpstr>МОДЕЛЬ ОБРАЗОВАТЕЛЬНОЙ  ПРОГРАММЫ МБДОУ</vt:lpstr>
      <vt:lpstr>ОБРАЗОВАТЕЛЬНЫЕ ОБЛАСТИ</vt:lpstr>
      <vt:lpstr>Презентация PowerPoint</vt:lpstr>
      <vt:lpstr>ЗАДАЧИ РЕАЛИЗАЦИИ ПРОГРАММЫ</vt:lpstr>
      <vt:lpstr>УСЛОВИЯ РЕАЛИЗАЦИИ ПРОГРАММЫ</vt:lpstr>
      <vt:lpstr>ЦЕЛЕВЫЕ ОРИЕНТИРЫ НА ЭТАПЕ ЗАВЕРШЕНИЯ ДОШКОЛЬНОГО ОБРАЗОВАНИЯ</vt:lpstr>
      <vt:lpstr>КОРРЕКЦИОННО-РАЗВИВАЮЩЕЕ  ОБУЧЕНИЕ И ВОСПИТАНИЕ В МБДОУ</vt:lpstr>
      <vt:lpstr>Презентация PowerPoint</vt:lpstr>
      <vt:lpstr>Презентация PowerPoint</vt:lpstr>
      <vt:lpstr>РАБОТА С РОДИТЕЛЯМИ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ДОУ в соответствии с ФГОС</dc:title>
  <dc:creator>acer</dc:creator>
  <cp:lastModifiedBy>Пользователь Windows</cp:lastModifiedBy>
  <cp:revision>27</cp:revision>
  <dcterms:created xsi:type="dcterms:W3CDTF">2019-10-30T10:13:15Z</dcterms:created>
  <dcterms:modified xsi:type="dcterms:W3CDTF">2019-10-31T06:32:38Z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2015-03-05T00:00:00Z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2019-10-30T00:00:00Z</vt:filetime>
  </property>
</Properties>
</file>