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6" r:id="rId2"/>
    <p:sldId id="257" r:id="rId3"/>
    <p:sldId id="258" r:id="rId4"/>
    <p:sldId id="299" r:id="rId5"/>
    <p:sldId id="300" r:id="rId6"/>
    <p:sldId id="303" r:id="rId7"/>
    <p:sldId id="302" r:id="rId8"/>
    <p:sldId id="259" r:id="rId9"/>
    <p:sldId id="304" r:id="rId10"/>
    <p:sldId id="260" r:id="rId11"/>
    <p:sldId id="283" r:id="rId12"/>
    <p:sldId id="284" r:id="rId13"/>
    <p:sldId id="285" r:id="rId14"/>
    <p:sldId id="286" r:id="rId15"/>
    <p:sldId id="306" r:id="rId16"/>
    <p:sldId id="287" r:id="rId17"/>
    <p:sldId id="289" r:id="rId18"/>
    <p:sldId id="288" r:id="rId19"/>
    <p:sldId id="291" r:id="rId20"/>
    <p:sldId id="292" r:id="rId21"/>
    <p:sldId id="294" r:id="rId22"/>
    <p:sldId id="293" r:id="rId23"/>
    <p:sldId id="261" r:id="rId24"/>
    <p:sldId id="295" r:id="rId25"/>
    <p:sldId id="298" r:id="rId26"/>
    <p:sldId id="307" r:id="rId27"/>
    <p:sldId id="308" r:id="rId28"/>
    <p:sldId id="309" r:id="rId29"/>
    <p:sldId id="310" r:id="rId30"/>
    <p:sldId id="311" r:id="rId31"/>
    <p:sldId id="301" r:id="rId32"/>
    <p:sldId id="326" r:id="rId33"/>
    <p:sldId id="327" r:id="rId34"/>
    <p:sldId id="328" r:id="rId35"/>
    <p:sldId id="325" r:id="rId36"/>
    <p:sldId id="321" r:id="rId37"/>
    <p:sldId id="317" r:id="rId38"/>
    <p:sldId id="318" r:id="rId39"/>
    <p:sldId id="324" r:id="rId40"/>
    <p:sldId id="322" r:id="rId41"/>
    <p:sldId id="323" r:id="rId42"/>
    <p:sldId id="314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669F582-2772-48DC-B4AD-412034277C96}">
          <p14:sldIdLst>
            <p14:sldId id="256"/>
            <p14:sldId id="257"/>
            <p14:sldId id="258"/>
            <p14:sldId id="299"/>
            <p14:sldId id="300"/>
            <p14:sldId id="303"/>
            <p14:sldId id="302"/>
            <p14:sldId id="259"/>
            <p14:sldId id="304"/>
            <p14:sldId id="260"/>
            <p14:sldId id="283"/>
            <p14:sldId id="284"/>
            <p14:sldId id="285"/>
            <p14:sldId id="286"/>
            <p14:sldId id="306"/>
            <p14:sldId id="287"/>
            <p14:sldId id="289"/>
            <p14:sldId id="288"/>
            <p14:sldId id="291"/>
            <p14:sldId id="292"/>
            <p14:sldId id="294"/>
            <p14:sldId id="293"/>
            <p14:sldId id="261"/>
            <p14:sldId id="295"/>
            <p14:sldId id="298"/>
            <p14:sldId id="307"/>
            <p14:sldId id="308"/>
            <p14:sldId id="309"/>
            <p14:sldId id="310"/>
            <p14:sldId id="311"/>
            <p14:sldId id="301"/>
            <p14:sldId id="326"/>
            <p14:sldId id="327"/>
            <p14:sldId id="328"/>
            <p14:sldId id="325"/>
            <p14:sldId id="321"/>
            <p14:sldId id="317"/>
            <p14:sldId id="318"/>
            <p14:sldId id="324"/>
            <p14:sldId id="322"/>
            <p14:sldId id="323"/>
            <p14:sldId id="31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48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A46869-2726-4D16-BFE7-0AE69FBB064E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602A68-58C9-475F-88D3-B5D26C807F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303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02A68-58C9-475F-88D3-B5D26C807FE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978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02A68-58C9-475F-88D3-B5D26C807FE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043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A4D3F-3001-4147-A13D-B4096954B484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E78-E020-496F-92D9-90796A05A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177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A4D3F-3001-4147-A13D-B4096954B484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E78-E020-496F-92D9-90796A05A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106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A4D3F-3001-4147-A13D-B4096954B484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E78-E020-496F-92D9-90796A05ADAA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8576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A4D3F-3001-4147-A13D-B4096954B484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E78-E020-496F-92D9-90796A05A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853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A4D3F-3001-4147-A13D-B4096954B484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E78-E020-496F-92D9-90796A05ADAA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1514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A4D3F-3001-4147-A13D-B4096954B484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E78-E020-496F-92D9-90796A05A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121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A4D3F-3001-4147-A13D-B4096954B484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E78-E020-496F-92D9-90796A05A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2274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A4D3F-3001-4147-A13D-B4096954B484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E78-E020-496F-92D9-90796A05A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822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A4D3F-3001-4147-A13D-B4096954B484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E78-E020-496F-92D9-90796A05A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635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A4D3F-3001-4147-A13D-B4096954B484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E78-E020-496F-92D9-90796A05A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560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A4D3F-3001-4147-A13D-B4096954B484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E78-E020-496F-92D9-90796A05A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935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A4D3F-3001-4147-A13D-B4096954B484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E78-E020-496F-92D9-90796A05A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485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A4D3F-3001-4147-A13D-B4096954B484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E78-E020-496F-92D9-90796A05A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220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A4D3F-3001-4147-A13D-B4096954B484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E78-E020-496F-92D9-90796A05A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297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A4D3F-3001-4147-A13D-B4096954B484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E78-E020-496F-92D9-90796A05A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53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A4D3F-3001-4147-A13D-B4096954B484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E78-E020-496F-92D9-90796A05A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027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A4D3F-3001-4147-A13D-B4096954B484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EBC8E78-E020-496F-92D9-90796A05A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930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8411" y="270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13221" y="1985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11442" y="938463"/>
            <a:ext cx="889133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Arial" charset="0"/>
              </a:rPr>
              <a:t>«Адаптация и социализация детей с ОВЗ в работе с учителем-логопедом».</a:t>
            </a:r>
          </a:p>
          <a:p>
            <a:pPr algn="ctr"/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 charset="0"/>
            </a:endParaRPr>
          </a:p>
          <a:p>
            <a:pPr algn="r"/>
            <a:r>
              <a:rPr lang="ru-RU" sz="2800" b="1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Arial" charset="0"/>
              </a:rPr>
              <a:t>Выполнила учитель-логопед </a:t>
            </a:r>
          </a:p>
          <a:p>
            <a:pPr algn="r"/>
            <a:r>
              <a:rPr lang="ru-RU" sz="2800" b="1" spc="50" dirty="0" err="1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Arial" charset="0"/>
              </a:rPr>
              <a:t>Л.А.Чулкова</a:t>
            </a:r>
            <a:r>
              <a:rPr lang="ru-RU" sz="4400" b="1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Arial" charset="0"/>
              </a:rPr>
              <a:t/>
            </a:r>
            <a:br>
              <a:rPr lang="ru-RU" sz="4400" b="1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Arial" charset="0"/>
              </a:rPr>
            </a:br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charset="0"/>
              </a:rPr>
            </a:b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39069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8411" y="270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13221" y="1985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48000" y="355600"/>
            <a:ext cx="7137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rgbClr val="00B05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028" y="166936"/>
            <a:ext cx="10461643" cy="9144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6" y="1201984"/>
            <a:ext cx="5398568" cy="35756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915" y="1171106"/>
            <a:ext cx="5625747" cy="360655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91956" y="5175007"/>
            <a:ext cx="11529789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2400" b="1" i="1" dirty="0">
                <a:solidFill>
                  <a:srgbClr val="7030A0"/>
                </a:solidFill>
              </a:rPr>
              <a:t>Литература, картинный материал на автоматизацию и дифференциацию звуков, картотеки  на автоматизацию и дифференциацию звуков в слогах, словах, предложениях, тексте, комплексы артикуляционных  упражнений в картинках и сказках, логопедическое лото, </a:t>
            </a:r>
            <a:r>
              <a:rPr lang="ru-RU" altLang="ru-RU" sz="2400" b="1" i="1" dirty="0" err="1">
                <a:solidFill>
                  <a:srgbClr val="7030A0"/>
                </a:solidFill>
              </a:rPr>
              <a:t>лэпбуки</a:t>
            </a:r>
            <a:r>
              <a:rPr lang="ru-RU" altLang="ru-RU" sz="2400" b="1" i="1" dirty="0">
                <a:solidFill>
                  <a:srgbClr val="7030A0"/>
                </a:solidFill>
              </a:rPr>
              <a:t>.</a:t>
            </a:r>
          </a:p>
          <a:p>
            <a:pPr algn="ctr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24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67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8411" y="270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13221" y="1985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48000" y="355600"/>
            <a:ext cx="7137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rgbClr val="00B05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220" y="280552"/>
            <a:ext cx="4151736" cy="1127858"/>
          </a:xfrm>
          <a:prstGeom prst="rect">
            <a:avLst/>
          </a:prstGeom>
        </p:spPr>
      </p:pic>
      <p:pic>
        <p:nvPicPr>
          <p:cNvPr id="9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57" y="1716105"/>
            <a:ext cx="5978525" cy="41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687216" y="2289220"/>
            <a:ext cx="5170956" cy="401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lvl="0" indent="-27305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</a:pPr>
            <a:r>
              <a:rPr lang="ru-RU" altLang="ru-RU" sz="2400" b="1" i="1" dirty="0">
                <a:solidFill>
                  <a:srgbClr val="6F52A4"/>
                </a:solidFill>
                <a:latin typeface="Constantia"/>
              </a:rPr>
              <a:t>Включает в себя  разнообразные конструкторы, шнуровки, мозаики, </a:t>
            </a:r>
            <a:r>
              <a:rPr lang="ru-RU" altLang="ru-RU" sz="2400" b="1" i="1" dirty="0" err="1">
                <a:solidFill>
                  <a:srgbClr val="6F52A4"/>
                </a:solidFill>
                <a:latin typeface="Constantia"/>
              </a:rPr>
              <a:t>безиборды</a:t>
            </a:r>
            <a:r>
              <a:rPr lang="ru-RU" altLang="ru-RU" sz="2400" b="1" i="1" dirty="0">
                <a:solidFill>
                  <a:srgbClr val="6F52A4"/>
                </a:solidFill>
                <a:latin typeface="Constantia"/>
              </a:rPr>
              <a:t>, мелкие игрушки, игры с прищепками, игры с нитками, счетными палочками, семенами, сухой бассейн, чётки, </a:t>
            </a:r>
            <a:r>
              <a:rPr lang="ru-RU" altLang="ru-RU" sz="2400" b="1" i="1" dirty="0" smtClean="0">
                <a:solidFill>
                  <a:srgbClr val="6F52A4"/>
                </a:solidFill>
                <a:latin typeface="Constantia"/>
              </a:rPr>
              <a:t>трафареты</a:t>
            </a:r>
            <a:r>
              <a:rPr lang="ru-RU" altLang="ru-RU" sz="2400" b="1" i="1" dirty="0">
                <a:solidFill>
                  <a:srgbClr val="6F52A4"/>
                </a:solidFill>
                <a:latin typeface="Constantia"/>
              </a:rPr>
              <a:t>, картотеки пальчиковой гимнастики, упражнений на координацию речи и движения.</a:t>
            </a:r>
            <a:r>
              <a:rPr lang="ru-RU" altLang="ru-RU" sz="2400" i="1" dirty="0">
                <a:solidFill>
                  <a:srgbClr val="6F52A4"/>
                </a:solidFill>
                <a:latin typeface="Constantia"/>
              </a:rPr>
              <a:t> </a:t>
            </a:r>
          </a:p>
          <a:p>
            <a:pPr marL="273050" lvl="0" indent="-27305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</a:pPr>
            <a:endParaRPr lang="ru-RU" altLang="ru-RU" sz="2400" b="1" dirty="0">
              <a:solidFill>
                <a:prstClr val="black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1727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8411" y="270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13221" y="1985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48000" y="355600"/>
            <a:ext cx="7137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rgbClr val="00B050"/>
              </a:solidFill>
            </a:endParaRPr>
          </a:p>
        </p:txBody>
      </p:sp>
      <p:pic>
        <p:nvPicPr>
          <p:cNvPr id="9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5683250" cy="4292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086" y="2246251"/>
            <a:ext cx="5937477" cy="452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583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8411" y="270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13221" y="1985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48000" y="355600"/>
            <a:ext cx="7137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9710" y="274943"/>
            <a:ext cx="95165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000" b="1" i="1" dirty="0">
                <a:solidFill>
                  <a:srgbClr val="FF0000"/>
                </a:solidFill>
                <a:latin typeface="Calibri" panose="020F0502020204030204"/>
              </a:rPr>
              <a:t>Игры с предметами домашнего обихода</a:t>
            </a:r>
          </a:p>
        </p:txBody>
      </p:sp>
      <p:pic>
        <p:nvPicPr>
          <p:cNvPr id="9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12" y="1257772"/>
            <a:ext cx="5595426" cy="3706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551" y="2848835"/>
            <a:ext cx="5970222" cy="384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799304" y="1573974"/>
            <a:ext cx="48766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solidFill>
                  <a:srgbClr val="7030A0"/>
                </a:solidFill>
              </a:rPr>
              <a:t>«Собери цепочку из прищепок»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909344" y="5677406"/>
            <a:ext cx="23920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solidFill>
                  <a:srgbClr val="7030A0"/>
                </a:solidFill>
              </a:rPr>
              <a:t>«Собери бусы»</a:t>
            </a:r>
          </a:p>
        </p:txBody>
      </p:sp>
    </p:spTree>
    <p:extLst>
      <p:ext uri="{BB962C8B-B14F-4D97-AF65-F5344CB8AC3E}">
        <p14:creationId xmlns:p14="http://schemas.microsoft.com/office/powerpoint/2010/main" val="241006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8411" y="270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13221" y="1985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48000" y="355600"/>
            <a:ext cx="7137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99258" y="355600"/>
            <a:ext cx="41825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3200" b="1" i="1" dirty="0">
                <a:solidFill>
                  <a:srgbClr val="FF0000"/>
                </a:solidFill>
              </a:rPr>
              <a:t>«Су-</a:t>
            </a:r>
            <a:r>
              <a:rPr lang="ru-RU" altLang="ru-RU" sz="3200" b="1" i="1" dirty="0" err="1">
                <a:solidFill>
                  <a:srgbClr val="FF0000"/>
                </a:solidFill>
              </a:rPr>
              <a:t>Джок</a:t>
            </a:r>
            <a:r>
              <a:rPr lang="ru-RU" altLang="ru-RU" sz="3200" b="1" i="1" dirty="0">
                <a:solidFill>
                  <a:srgbClr val="FF0000"/>
                </a:solidFill>
              </a:rPr>
              <a:t> терапия»</a:t>
            </a:r>
          </a:p>
        </p:txBody>
      </p:sp>
      <p:pic>
        <p:nvPicPr>
          <p:cNvPr id="10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504" y="2731679"/>
            <a:ext cx="6050204" cy="400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2" y="969787"/>
            <a:ext cx="58674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12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8411" y="270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13221" y="1985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3" y="228600"/>
            <a:ext cx="5867400" cy="3886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166" y="2984500"/>
            <a:ext cx="5969748" cy="387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02400" y="889000"/>
            <a:ext cx="4740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«Массаж с грецким орехом»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1700" y="5448300"/>
            <a:ext cx="5281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«Массаж колючей расчёской»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90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79" y="0"/>
            <a:ext cx="1220077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8411" y="270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13221" y="1985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48000" y="355600"/>
            <a:ext cx="7137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4226" y="192169"/>
            <a:ext cx="3981033" cy="10557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39" y="1320027"/>
            <a:ext cx="6657575" cy="517863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286171" y="1905506"/>
            <a:ext cx="454297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i="1" dirty="0">
                <a:solidFill>
                  <a:srgbClr val="7030A0"/>
                </a:solidFill>
                <a:latin typeface="Arial" panose="020B0604020202020204" pitchFamily="34" charset="0"/>
              </a:rPr>
              <a:t>Включает в себя детские музыкальные инструменты, соломинки для коктейля, </a:t>
            </a:r>
            <a:r>
              <a:rPr lang="ru-RU" altLang="ru-RU" sz="2000" b="1" i="1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000" b="1" i="1" dirty="0">
                <a:solidFill>
                  <a:srgbClr val="7030A0"/>
                </a:solidFill>
                <a:latin typeface="Arial" panose="020B0604020202020204" pitchFamily="34" charset="0"/>
              </a:rPr>
              <a:t>легкие игрушки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i="1" dirty="0">
                <a:solidFill>
                  <a:srgbClr val="7030A0"/>
                </a:solidFill>
                <a:latin typeface="Arial" panose="020B0604020202020204" pitchFamily="34" charset="0"/>
              </a:rPr>
              <a:t>(тучки , дерево, месяц, « сдуй бабочку с цветка») султанчики, свечки,  картотеки дыхательных упражнений.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i="1" dirty="0" smtClean="0">
                <a:solidFill>
                  <a:srgbClr val="7030A0"/>
                </a:solidFill>
                <a:latin typeface="Arial" panose="020B0604020202020204" pitchFamily="34" charset="0"/>
              </a:rPr>
              <a:t>Дидактические игры. </a:t>
            </a:r>
            <a:endParaRPr lang="ru-RU" altLang="ru-RU" sz="2000" b="1" i="1" dirty="0">
              <a:solidFill>
                <a:srgbClr val="7030A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2000" b="1" i="1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45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8411" y="270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13221" y="1985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63361"/>
            <a:ext cx="6299200" cy="41721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1" y="2870171"/>
            <a:ext cx="5892799" cy="39878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55900" y="0"/>
            <a:ext cx="5880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«Дыхательная гимнастика»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51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8411" y="270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13221" y="1985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48000" y="355600"/>
            <a:ext cx="7137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22806" y="107774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3200" b="1" i="1" dirty="0">
                <a:solidFill>
                  <a:srgbClr val="FF0000"/>
                </a:solidFill>
              </a:rPr>
              <a:t>Центр </a:t>
            </a:r>
            <a:r>
              <a:rPr lang="ru-RU" altLang="ru-RU" sz="3200" b="1" i="1" dirty="0" smtClean="0">
                <a:solidFill>
                  <a:srgbClr val="FF0000"/>
                </a:solidFill>
              </a:rPr>
              <a:t>развития фонематического </a:t>
            </a:r>
            <a:r>
              <a:rPr lang="ru-RU" altLang="ru-RU" sz="3200" b="1" i="1" dirty="0">
                <a:solidFill>
                  <a:srgbClr val="FF0000"/>
                </a:solidFill>
              </a:rPr>
              <a:t>слуха и звукового анализа и </a:t>
            </a:r>
            <a:r>
              <a:rPr lang="ru-RU" altLang="ru-RU" sz="3200" b="1" i="1" dirty="0" smtClean="0">
                <a:solidFill>
                  <a:srgbClr val="FF0000"/>
                </a:solidFill>
              </a:rPr>
              <a:t>синтеза</a:t>
            </a:r>
            <a:r>
              <a:rPr lang="ru-RU" altLang="ru-RU" sz="3200" b="1" dirty="0" smtClean="0">
                <a:solidFill>
                  <a:srgbClr val="FF0000"/>
                </a:solidFill>
              </a:rPr>
              <a:t>.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30" y="377855"/>
            <a:ext cx="5283200" cy="610229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431314" y="2547973"/>
            <a:ext cx="412205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i="1" dirty="0">
                <a:solidFill>
                  <a:srgbClr val="7030A0"/>
                </a:solidFill>
              </a:rPr>
              <a:t>Музыкальные инструменты.</a:t>
            </a:r>
          </a:p>
          <a:p>
            <a:r>
              <a:rPr lang="ru-RU" altLang="ru-RU" sz="2400" i="1" dirty="0">
                <a:solidFill>
                  <a:srgbClr val="7030A0"/>
                </a:solidFill>
              </a:rPr>
              <a:t>Шумящие коробочки.</a:t>
            </a:r>
          </a:p>
          <a:p>
            <a:r>
              <a:rPr lang="ru-RU" altLang="ru-RU" sz="2400" i="1" dirty="0">
                <a:solidFill>
                  <a:srgbClr val="7030A0"/>
                </a:solidFill>
              </a:rPr>
              <a:t> Картинный материал и игры для определения места звука в словах </a:t>
            </a:r>
          </a:p>
          <a:p>
            <a:pPr>
              <a:buFont typeface="Wingdings 2" panose="05020102010507070707" pitchFamily="18" charset="2"/>
              <a:buNone/>
            </a:pPr>
            <a:r>
              <a:rPr lang="ru-RU" altLang="ru-RU" sz="2400" i="1" dirty="0" err="1">
                <a:solidFill>
                  <a:srgbClr val="7030A0"/>
                </a:solidFill>
              </a:rPr>
              <a:t>д.и</a:t>
            </a:r>
            <a:r>
              <a:rPr lang="ru-RU" altLang="ru-RU" sz="2400" i="1" dirty="0">
                <a:solidFill>
                  <a:srgbClr val="7030A0"/>
                </a:solidFill>
              </a:rPr>
              <a:t> « Домик»</a:t>
            </a:r>
          </a:p>
          <a:p>
            <a:r>
              <a:rPr lang="ru-RU" altLang="ru-RU" sz="2400" i="1" dirty="0">
                <a:solidFill>
                  <a:srgbClr val="7030A0"/>
                </a:solidFill>
              </a:rPr>
              <a:t>4. «Звуковые лесенки»,  « Домик звуков», «</a:t>
            </a:r>
            <a:r>
              <a:rPr lang="ru-RU" altLang="ru-RU" sz="2400" i="1" dirty="0" err="1">
                <a:solidFill>
                  <a:srgbClr val="7030A0"/>
                </a:solidFill>
              </a:rPr>
              <a:t>Звуковички</a:t>
            </a:r>
            <a:r>
              <a:rPr lang="ru-RU" altLang="ru-RU" sz="2400" i="1" dirty="0">
                <a:solidFill>
                  <a:srgbClr val="7030A0"/>
                </a:solidFill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313276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8411" y="270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13221" y="1985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48000" y="355600"/>
            <a:ext cx="7137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8038" y="170935"/>
            <a:ext cx="49536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3200" dirty="0">
                <a:solidFill>
                  <a:srgbClr val="FF0000"/>
                </a:solidFill>
              </a:rPr>
              <a:t>Центр обучения грамоте</a:t>
            </a:r>
            <a:r>
              <a:rPr lang="ru-RU" altLang="ru-RU" dirty="0"/>
              <a:t>.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71" y="749823"/>
            <a:ext cx="6894286" cy="49557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52873" y="1821424"/>
            <a:ext cx="4927916" cy="278740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972457" y="5853044"/>
            <a:ext cx="102470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>
                <a:solidFill>
                  <a:srgbClr val="7030A0"/>
                </a:solidFill>
              </a:rPr>
              <a:t>Город звуков и букв, магнитные буквы, алфавиты, говорящая азбука, буквари, </a:t>
            </a:r>
            <a:r>
              <a:rPr lang="ru-RU" altLang="ru-RU" sz="2400" b="1" dirty="0" err="1">
                <a:solidFill>
                  <a:srgbClr val="7030A0"/>
                </a:solidFill>
              </a:rPr>
              <a:t>д.и.лото</a:t>
            </a:r>
            <a:r>
              <a:rPr lang="ru-RU" altLang="ru-RU" sz="2400" b="1" dirty="0">
                <a:solidFill>
                  <a:srgbClr val="7030A0"/>
                </a:solidFill>
              </a:rPr>
              <a:t>, книги для чтения.</a:t>
            </a:r>
          </a:p>
        </p:txBody>
      </p:sp>
    </p:spTree>
    <p:extLst>
      <p:ext uri="{BB962C8B-B14F-4D97-AF65-F5344CB8AC3E}">
        <p14:creationId xmlns:p14="http://schemas.microsoft.com/office/powerpoint/2010/main" val="42602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87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8411" y="270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13221" y="1985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92100" y="0"/>
            <a:ext cx="11899900" cy="741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1" algn="ctr">
              <a:defRPr/>
            </a:pPr>
            <a:endParaRPr lang="ru-RU" sz="3200" dirty="0" smtClean="0"/>
          </a:p>
          <a:p>
            <a:pPr marL="177800" lvl="1" algn="ctr">
              <a:defRPr/>
            </a:pPr>
            <a:endParaRPr lang="ru-RU" sz="3200" dirty="0" smtClean="0"/>
          </a:p>
          <a:p>
            <a:pPr marL="177800" lvl="1" algn="ctr">
              <a:defRPr/>
            </a:pPr>
            <a:endParaRPr lang="ru-RU" sz="3200" dirty="0"/>
          </a:p>
          <a:p>
            <a:pPr marL="177800" lvl="1" algn="ctr">
              <a:defRPr/>
            </a:pPr>
            <a:r>
              <a:rPr lang="ru-RU" sz="3200" dirty="0" smtClean="0"/>
              <a:t>Роль </a:t>
            </a:r>
            <a:r>
              <a:rPr lang="ru-RU" sz="3200" dirty="0"/>
              <a:t>речевого развития ребенка, имеющего ОВЗ, в становлении его личности, </a:t>
            </a:r>
            <a:r>
              <a:rPr lang="ru-RU" sz="3200" b="1" dirty="0"/>
              <a:t>социализации неоценима</a:t>
            </a:r>
            <a:r>
              <a:rPr lang="ru-RU" sz="3200" dirty="0" smtClean="0"/>
              <a:t>.</a:t>
            </a:r>
          </a:p>
          <a:p>
            <a:pPr marL="177800" lvl="1" algn="ctr">
              <a:defRPr/>
            </a:pPr>
            <a:r>
              <a:rPr lang="ru-RU" sz="3200" dirty="0" smtClean="0"/>
              <a:t>Нарушения </a:t>
            </a:r>
            <a:r>
              <a:rPr lang="ru-RU" sz="3200" dirty="0"/>
              <a:t>речи отражаются на психическом развитии ребенка, формировании его личности и поведения. Именно поэтому коррекционная </a:t>
            </a:r>
            <a:r>
              <a:rPr lang="ru-RU" sz="3200" b="1" dirty="0"/>
              <a:t>работа</a:t>
            </a:r>
            <a:r>
              <a:rPr lang="ru-RU" sz="3200" dirty="0"/>
              <a:t> должна способствовать не только исправлению речевых нарушений, но способствовать полноценному психическому, физическому и личностному развитию т. е. </a:t>
            </a:r>
            <a:r>
              <a:rPr lang="ru-RU" sz="3200" b="1" dirty="0"/>
              <a:t>социальной адаптации.</a:t>
            </a:r>
            <a:endParaRPr lang="ru-RU" sz="3200" dirty="0"/>
          </a:p>
          <a:p>
            <a:pPr marL="177800" lvl="1" algn="ctr">
              <a:defRPr/>
            </a:pP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177800" lvl="1" algn="ctr">
              <a:defRPr/>
            </a:pPr>
            <a:endParaRPr lang="ru-RU" sz="3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177800" lvl="1">
              <a:defRPr/>
            </a:pP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177800" lvl="1">
              <a:defRPr/>
            </a:pP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177800" lvl="1">
              <a:defRPr/>
            </a:pP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44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8411" y="270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13221" y="1985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48000" y="355600"/>
            <a:ext cx="7137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rgbClr val="00B05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5" y="855919"/>
            <a:ext cx="5975050" cy="59018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0" y="855919"/>
            <a:ext cx="5791201" cy="590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6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8411" y="270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13221" y="1985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14" y="377371"/>
            <a:ext cx="7678058" cy="628468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858767" y="2415598"/>
            <a:ext cx="407996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Тематические </a:t>
            </a:r>
          </a:p>
          <a:p>
            <a:pPr algn="ctr"/>
            <a:r>
              <a:rPr lang="ru-RU" sz="44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лепбуки</a:t>
            </a:r>
            <a:r>
              <a:rPr lang="ru-RU" sz="4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132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8411" y="270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13221" y="1985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48000" y="355600"/>
            <a:ext cx="7137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rgbClr val="00B05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537029"/>
            <a:ext cx="9681029" cy="612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06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8411" y="270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13221" y="1985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48000" y="291857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2800" b="1" i="1" dirty="0">
                <a:solidFill>
                  <a:srgbClr val="FF0000"/>
                </a:solidFill>
              </a:rPr>
              <a:t>ЦЕНТР РАЗВИТИЯ ЛЕКСИКО-</a:t>
            </a:r>
            <a:br>
              <a:rPr lang="ru-RU" altLang="ru-RU" sz="2800" b="1" i="1" dirty="0">
                <a:solidFill>
                  <a:srgbClr val="FF0000"/>
                </a:solidFill>
              </a:rPr>
            </a:br>
            <a:r>
              <a:rPr lang="ru-RU" altLang="ru-RU" sz="2800" b="1" i="1" dirty="0">
                <a:solidFill>
                  <a:srgbClr val="FF0000"/>
                </a:solidFill>
              </a:rPr>
              <a:t>ГРАММАТИЧЕСКОЙ СТОРОНЫ РЕЧИ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04" y="1676852"/>
            <a:ext cx="7315826" cy="493926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445830" y="2169877"/>
            <a:ext cx="451394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2400" b="1" i="1" dirty="0">
                <a:solidFill>
                  <a:srgbClr val="7030A0"/>
                </a:solidFill>
              </a:rPr>
              <a:t>Состоит из</a:t>
            </a:r>
            <a:r>
              <a:rPr lang="en-US" altLang="ru-RU" sz="2400" b="1" i="1" dirty="0">
                <a:solidFill>
                  <a:srgbClr val="7030A0"/>
                </a:solidFill>
              </a:rPr>
              <a:t> </a:t>
            </a:r>
            <a:r>
              <a:rPr lang="ru-RU" altLang="ru-RU" sz="2400" b="1" i="1" dirty="0">
                <a:solidFill>
                  <a:srgbClr val="7030A0"/>
                </a:solidFill>
              </a:rPr>
              <a:t>различного картинного материала, подборок игровых заданий на закрепление грамматических категорий, картотек словесных игр, </a:t>
            </a:r>
            <a:r>
              <a:rPr lang="ru-RU" altLang="ru-RU" sz="2400" b="1" i="1" dirty="0" err="1">
                <a:solidFill>
                  <a:srgbClr val="7030A0"/>
                </a:solidFill>
              </a:rPr>
              <a:t>д.и</a:t>
            </a:r>
            <a:r>
              <a:rPr lang="ru-RU" altLang="ru-RU" sz="2400" b="1" i="1" dirty="0">
                <a:solidFill>
                  <a:srgbClr val="7030A0"/>
                </a:solidFill>
              </a:rPr>
              <a:t> . по лексическим темам: лото, домино,</a:t>
            </a:r>
          </a:p>
          <a:p>
            <a:pPr algn="ctr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2400" b="1" i="1" dirty="0">
                <a:solidFill>
                  <a:srgbClr val="7030A0"/>
                </a:solidFill>
              </a:rPr>
              <a:t> « </a:t>
            </a:r>
            <a:r>
              <a:rPr lang="ru-RU" altLang="ru-RU" sz="2400" b="1" i="1" dirty="0" err="1" smtClean="0">
                <a:solidFill>
                  <a:srgbClr val="7030A0"/>
                </a:solidFill>
              </a:rPr>
              <a:t>Лепбуки</a:t>
            </a:r>
            <a:r>
              <a:rPr lang="ru-RU" altLang="ru-RU" sz="2400" b="1" i="1" dirty="0" smtClean="0">
                <a:solidFill>
                  <a:srgbClr val="7030A0"/>
                </a:solidFill>
              </a:rPr>
              <a:t>» </a:t>
            </a:r>
            <a:r>
              <a:rPr lang="ru-RU" altLang="ru-RU" sz="2400" b="1" i="1" dirty="0">
                <a:solidFill>
                  <a:srgbClr val="7030A0"/>
                </a:solidFill>
              </a:rPr>
              <a:t>и т.д.</a:t>
            </a:r>
          </a:p>
        </p:txBody>
      </p:sp>
    </p:spTree>
    <p:extLst>
      <p:ext uri="{BB962C8B-B14F-4D97-AF65-F5344CB8AC3E}">
        <p14:creationId xmlns:p14="http://schemas.microsoft.com/office/powerpoint/2010/main" val="54983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8411" y="270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13221" y="1985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29425" y="324934"/>
            <a:ext cx="52806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3600" dirty="0">
                <a:solidFill>
                  <a:srgbClr val="FF0000"/>
                </a:solidFill>
              </a:rPr>
              <a:t>Развитие связной речи.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26" y="1040207"/>
            <a:ext cx="4380898" cy="574885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076468" y="2692154"/>
            <a:ext cx="6096000" cy="14711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2800" b="1" i="1" dirty="0" smtClean="0"/>
              <a:t> </a:t>
            </a:r>
            <a:r>
              <a:rPr lang="ru-RU" altLang="ru-RU" sz="2800" b="1" i="1" dirty="0" smtClean="0">
                <a:solidFill>
                  <a:srgbClr val="7030A0"/>
                </a:solidFill>
              </a:rPr>
              <a:t>Театры,</a:t>
            </a:r>
          </a:p>
          <a:p>
            <a:pPr algn="ctr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2800" b="1" i="1" dirty="0" smtClean="0">
                <a:solidFill>
                  <a:srgbClr val="7030A0"/>
                </a:solidFill>
              </a:rPr>
              <a:t> </a:t>
            </a:r>
            <a:r>
              <a:rPr lang="ru-RU" altLang="ru-RU" sz="2800" b="1" i="1" dirty="0" err="1">
                <a:solidFill>
                  <a:srgbClr val="7030A0"/>
                </a:solidFill>
              </a:rPr>
              <a:t>д.и</a:t>
            </a:r>
            <a:r>
              <a:rPr lang="ru-RU" altLang="ru-RU" sz="2800" b="1" i="1" dirty="0">
                <a:solidFill>
                  <a:srgbClr val="7030A0"/>
                </a:solidFill>
              </a:rPr>
              <a:t>. «У сказки в гостях», </a:t>
            </a:r>
            <a:endParaRPr lang="ru-RU" altLang="ru-RU" sz="2800" b="1" i="1" dirty="0" smtClean="0">
              <a:solidFill>
                <a:srgbClr val="7030A0"/>
              </a:solidFill>
            </a:endParaRPr>
          </a:p>
          <a:p>
            <a:pPr algn="ctr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2800" b="1" i="1" dirty="0" smtClean="0">
                <a:solidFill>
                  <a:srgbClr val="7030A0"/>
                </a:solidFill>
              </a:rPr>
              <a:t>« </a:t>
            </a:r>
            <a:r>
              <a:rPr lang="ru-RU" altLang="ru-RU" sz="2800" b="1" i="1" dirty="0">
                <a:solidFill>
                  <a:srgbClr val="7030A0"/>
                </a:solidFill>
              </a:rPr>
              <a:t>Воспитываем сказкой</a:t>
            </a:r>
            <a:r>
              <a:rPr lang="ru-RU" altLang="ru-RU" sz="2800" b="1" i="1" dirty="0" smtClean="0">
                <a:solidFill>
                  <a:srgbClr val="7030A0"/>
                </a:solidFill>
              </a:rPr>
              <a:t>».</a:t>
            </a:r>
          </a:p>
          <a:p>
            <a:pPr algn="ctr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2800" b="1" i="1" dirty="0" smtClean="0">
                <a:solidFill>
                  <a:srgbClr val="7030A0"/>
                </a:solidFill>
              </a:rPr>
              <a:t>Картотека </a:t>
            </a:r>
            <a:r>
              <a:rPr lang="ru-RU" altLang="ru-RU" sz="2800" b="1" i="1" dirty="0">
                <a:solidFill>
                  <a:srgbClr val="7030A0"/>
                </a:solidFill>
              </a:rPr>
              <a:t>рассказов.</a:t>
            </a:r>
          </a:p>
        </p:txBody>
      </p:sp>
    </p:spTree>
    <p:extLst>
      <p:ext uri="{BB962C8B-B14F-4D97-AF65-F5344CB8AC3E}">
        <p14:creationId xmlns:p14="http://schemas.microsoft.com/office/powerpoint/2010/main" val="408001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8411" y="270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13221" y="1985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01524" y="412062"/>
            <a:ext cx="90027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3200" b="1" i="1" dirty="0">
                <a:solidFill>
                  <a:srgbClr val="FF0000"/>
                </a:solidFill>
              </a:rPr>
              <a:t>ЦЕНТР  МЕТОДИЧЕСКОГО СОПРОВОЖДЕНИЯ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97" y="1138392"/>
            <a:ext cx="7542946" cy="544780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784140" y="2755163"/>
            <a:ext cx="4030490" cy="334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2400" b="1" i="1" dirty="0">
                <a:solidFill>
                  <a:srgbClr val="7030A0"/>
                </a:solidFill>
              </a:rPr>
              <a:t>В </a:t>
            </a:r>
            <a:r>
              <a:rPr lang="ru-RU" altLang="ru-RU" sz="2400" b="1" i="1" dirty="0" smtClean="0">
                <a:solidFill>
                  <a:srgbClr val="7030A0"/>
                </a:solidFill>
              </a:rPr>
              <a:t>нём </a:t>
            </a:r>
            <a:r>
              <a:rPr lang="ru-RU" altLang="ru-RU" sz="2400" b="1" i="1" dirty="0">
                <a:solidFill>
                  <a:srgbClr val="7030A0"/>
                </a:solidFill>
              </a:rPr>
              <a:t>собрана документация логопеда.</a:t>
            </a:r>
          </a:p>
          <a:p>
            <a:pPr algn="ctr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2400" b="1" i="1" dirty="0">
                <a:solidFill>
                  <a:srgbClr val="7030A0"/>
                </a:solidFill>
              </a:rPr>
              <a:t>Представлена методическая литература, программно-методическое обеспечение занятий</a:t>
            </a:r>
            <a:r>
              <a:rPr lang="ru-RU" altLang="ru-RU" sz="2400" b="1" i="1" dirty="0" smtClean="0">
                <a:solidFill>
                  <a:srgbClr val="7030A0"/>
                </a:solidFill>
              </a:rPr>
              <a:t>.</a:t>
            </a:r>
          </a:p>
          <a:p>
            <a:pPr algn="ctr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2400" b="1" i="1" dirty="0" smtClean="0">
                <a:solidFill>
                  <a:srgbClr val="7030A0"/>
                </a:solidFill>
              </a:rPr>
              <a:t>( </a:t>
            </a:r>
            <a:r>
              <a:rPr lang="ru-RU" altLang="ru-RU" sz="2400" b="1" i="1" dirty="0" err="1">
                <a:solidFill>
                  <a:srgbClr val="7030A0"/>
                </a:solidFill>
              </a:rPr>
              <a:t>Гомзяк</a:t>
            </a:r>
            <a:r>
              <a:rPr lang="ru-RU" altLang="ru-RU" sz="2400" b="1" i="1" dirty="0">
                <a:solidFill>
                  <a:srgbClr val="7030A0"/>
                </a:solidFill>
              </a:rPr>
              <a:t>, Иншакова, </a:t>
            </a:r>
            <a:r>
              <a:rPr lang="ru-RU" altLang="ru-RU" sz="2400" b="1" i="1" dirty="0" err="1">
                <a:solidFill>
                  <a:srgbClr val="7030A0"/>
                </a:solidFill>
              </a:rPr>
              <a:t>Агранович</a:t>
            </a:r>
            <a:r>
              <a:rPr lang="ru-RU" altLang="ru-RU" sz="2400" b="1" i="1" dirty="0">
                <a:solidFill>
                  <a:srgbClr val="7030A0"/>
                </a:solidFill>
              </a:rPr>
              <a:t>, Филичева, </a:t>
            </a:r>
            <a:r>
              <a:rPr lang="ru-RU" altLang="ru-RU" sz="2400" b="1" i="1" dirty="0" smtClean="0">
                <a:solidFill>
                  <a:srgbClr val="7030A0"/>
                </a:solidFill>
              </a:rPr>
              <a:t>Чиркина, </a:t>
            </a:r>
            <a:r>
              <a:rPr lang="ru-RU" altLang="ru-RU" sz="2400" b="1" i="1" dirty="0" err="1" smtClean="0">
                <a:solidFill>
                  <a:srgbClr val="7030A0"/>
                </a:solidFill>
              </a:rPr>
              <a:t>Нищева</a:t>
            </a:r>
            <a:r>
              <a:rPr lang="ru-RU" altLang="ru-RU" sz="2400" b="1" i="1" dirty="0" smtClean="0">
                <a:solidFill>
                  <a:srgbClr val="7030A0"/>
                </a:solidFill>
              </a:rPr>
              <a:t>).</a:t>
            </a:r>
            <a:endParaRPr lang="ru-RU" altLang="ru-RU" sz="24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87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8411" y="270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13221" y="1985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83" y="866121"/>
            <a:ext cx="6116668" cy="40513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150" y="2736499"/>
            <a:ext cx="5943849" cy="39368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78200" y="203200"/>
            <a:ext cx="4914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«Самомассаж лица»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7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8411" y="270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13221" y="1985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570707"/>
            <a:ext cx="5897034" cy="37471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634" y="3217862"/>
            <a:ext cx="5952066" cy="33480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88200" y="1333500"/>
            <a:ext cx="280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«Массаж рук»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2800" y="5349875"/>
            <a:ext cx="4838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«Пальчиковая гимнастика»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01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14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8411" y="270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13221" y="1985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56100"/>
            <a:ext cx="6299200" cy="41721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1" y="2870171"/>
            <a:ext cx="5892799" cy="39878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55900" y="0"/>
            <a:ext cx="588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«Дыхательная гимнастика»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00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8411" y="270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13221" y="1985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5" y="906086"/>
            <a:ext cx="6313980" cy="35516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41715"/>
            <a:ext cx="5952066" cy="33480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0" y="215900"/>
            <a:ext cx="9563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«Дыхательная гимнастика Н.А. Стрельниковой»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0100" y="2133600"/>
            <a:ext cx="3474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Упражнение «Ушки»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22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8411" y="270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13221" y="1985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6400" y="169646"/>
            <a:ext cx="11103429" cy="6469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dirty="0"/>
              <a:t> </a:t>
            </a:r>
            <a:endParaRPr lang="ru-RU" altLang="ru-RU" dirty="0" smtClean="0"/>
          </a:p>
          <a:p>
            <a:pPr>
              <a:lnSpc>
                <a:spcPct val="80000"/>
              </a:lnSpc>
            </a:pPr>
            <a:endParaRPr lang="ru-RU" sz="3200" dirty="0"/>
          </a:p>
          <a:p>
            <a:pPr>
              <a:lnSpc>
                <a:spcPct val="80000"/>
              </a:lnSpc>
            </a:pPr>
            <a:endParaRPr lang="ru-RU" sz="3200" dirty="0" smtClean="0"/>
          </a:p>
          <a:p>
            <a:pPr algn="ctr">
              <a:lnSpc>
                <a:spcPct val="80000"/>
              </a:lnSpc>
            </a:pPr>
            <a:r>
              <a:rPr lang="ru-RU" sz="3600" dirty="0" smtClean="0"/>
              <a:t>Специфика </a:t>
            </a:r>
            <a:r>
              <a:rPr lang="ru-RU" sz="3600" b="1" dirty="0"/>
              <a:t>работы </a:t>
            </a:r>
            <a:r>
              <a:rPr lang="ru-RU" sz="3600" b="1" dirty="0" smtClean="0"/>
              <a:t>учителя</a:t>
            </a:r>
            <a:r>
              <a:rPr lang="ru-RU" sz="3600" dirty="0" smtClean="0"/>
              <a:t>-логопеда предполагает:</a:t>
            </a:r>
          </a:p>
          <a:p>
            <a:pPr>
              <a:lnSpc>
                <a:spcPct val="80000"/>
              </a:lnSpc>
            </a:pPr>
            <a:endParaRPr lang="ru-RU" sz="3200" dirty="0" smtClean="0"/>
          </a:p>
          <a:p>
            <a:pPr marL="457200" indent="-457200">
              <a:lnSpc>
                <a:spcPct val="80000"/>
              </a:lnSpc>
              <a:buFontTx/>
              <a:buChar char="-"/>
            </a:pPr>
            <a:r>
              <a:rPr lang="ru-RU" sz="3200" dirty="0" smtClean="0"/>
              <a:t>оказание </a:t>
            </a:r>
            <a:r>
              <a:rPr lang="ru-RU" sz="3200" dirty="0"/>
              <a:t>помощи разным категориям </a:t>
            </a:r>
            <a:r>
              <a:rPr lang="ru-RU" sz="3200" b="1" dirty="0"/>
              <a:t>детей</a:t>
            </a:r>
            <a:r>
              <a:rPr lang="ru-RU" sz="3200" dirty="0"/>
              <a:t> с </a:t>
            </a:r>
            <a:r>
              <a:rPr lang="ru-RU" sz="3200" dirty="0" smtClean="0"/>
              <a:t>ОВЗ,</a:t>
            </a:r>
          </a:p>
          <a:p>
            <a:pPr marL="457200" indent="-457200">
              <a:lnSpc>
                <a:spcPct val="80000"/>
              </a:lnSpc>
              <a:buFontTx/>
              <a:buChar char="-"/>
            </a:pPr>
            <a:endParaRPr lang="ru-RU" sz="3200" dirty="0" smtClean="0"/>
          </a:p>
          <a:p>
            <a:pPr marL="457200" indent="-457200">
              <a:lnSpc>
                <a:spcPct val="80000"/>
              </a:lnSpc>
              <a:buFontTx/>
              <a:buChar char="-"/>
            </a:pPr>
            <a:r>
              <a:rPr lang="ru-RU" sz="3200" dirty="0" smtClean="0"/>
              <a:t>учёт </a:t>
            </a:r>
            <a:r>
              <a:rPr lang="ru-RU" sz="3200" dirty="0"/>
              <a:t>личности ребенка</a:t>
            </a:r>
            <a:r>
              <a:rPr lang="ru-RU" sz="3200" dirty="0" smtClean="0"/>
              <a:t>, </a:t>
            </a:r>
            <a:r>
              <a:rPr lang="ru-RU" sz="3200" dirty="0"/>
              <a:t>как ее отрицательных сторон так и </a:t>
            </a:r>
            <a:r>
              <a:rPr lang="ru-RU" sz="3200" dirty="0" smtClean="0"/>
              <a:t>положительных, </a:t>
            </a:r>
          </a:p>
          <a:p>
            <a:pPr marL="457200" indent="-457200">
              <a:lnSpc>
                <a:spcPct val="80000"/>
              </a:lnSpc>
              <a:buFontTx/>
              <a:buChar char="-"/>
            </a:pPr>
            <a:endParaRPr lang="ru-RU" sz="3200" dirty="0" smtClean="0"/>
          </a:p>
          <a:p>
            <a:pPr marL="457200" indent="-457200">
              <a:lnSpc>
                <a:spcPct val="80000"/>
              </a:lnSpc>
              <a:buFontTx/>
              <a:buChar char="-"/>
            </a:pPr>
            <a:r>
              <a:rPr lang="ru-RU" sz="3200" dirty="0" smtClean="0"/>
              <a:t>использование привлечения </a:t>
            </a:r>
            <a:r>
              <a:rPr lang="ru-RU" sz="3200" dirty="0"/>
              <a:t>здоровых анализаторов для компенсации недеятельных.</a:t>
            </a:r>
          </a:p>
          <a:p>
            <a:pPr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3200" dirty="0" smtClean="0"/>
          </a:p>
          <a:p>
            <a:pPr algn="ctr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3200" b="1" dirty="0">
              <a:solidFill>
                <a:srgbClr val="7030A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ru-RU" sz="4400" b="1" dirty="0" smtClean="0">
                <a:solidFill>
                  <a:srgbClr val="7030A0"/>
                </a:solidFill>
              </a:rPr>
              <a:t>  </a:t>
            </a:r>
            <a:endParaRPr lang="ru-RU" altLang="ru-RU" sz="4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25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8411" y="270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13221" y="1985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819"/>
            <a:ext cx="6403623" cy="37615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111" y="3099457"/>
            <a:ext cx="6208889" cy="3492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35800" y="1638300"/>
            <a:ext cx="407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Упражнение «Ладошки»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63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8411" y="270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13221" y="1985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6400" y="169646"/>
            <a:ext cx="11103429" cy="1249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dirty="0"/>
              <a:t> </a:t>
            </a:r>
            <a:endParaRPr lang="ru-RU" sz="3200" dirty="0" smtClean="0"/>
          </a:p>
          <a:p>
            <a:pPr algn="ctr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3200" b="1" dirty="0">
              <a:solidFill>
                <a:srgbClr val="7030A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ru-RU" sz="4400" b="1" dirty="0" smtClean="0">
                <a:solidFill>
                  <a:srgbClr val="7030A0"/>
                </a:solidFill>
              </a:rPr>
              <a:t>  </a:t>
            </a:r>
            <a:endParaRPr lang="ru-RU" altLang="ru-RU" sz="4400" b="1" dirty="0">
              <a:solidFill>
                <a:srgbClr val="7030A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18" y="169646"/>
            <a:ext cx="774636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34324" y="1274164"/>
            <a:ext cx="31329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 smtClean="0"/>
          </a:p>
          <a:p>
            <a:pPr algn="ctr"/>
            <a:endParaRPr lang="ru-RU" sz="4000" dirty="0"/>
          </a:p>
          <a:p>
            <a:pPr algn="ctr"/>
            <a:r>
              <a:rPr lang="ru-RU" sz="4000" dirty="0" smtClean="0"/>
              <a:t>Камешки </a:t>
            </a:r>
            <a:r>
              <a:rPr lang="ru-RU" sz="4000" dirty="0" err="1" smtClean="0"/>
              <a:t>Марблс</a:t>
            </a:r>
            <a:r>
              <a:rPr lang="ru-RU" sz="4000" dirty="0" smtClean="0"/>
              <a:t>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68599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8411" y="270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13221" y="1985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6400" y="169646"/>
            <a:ext cx="11103429" cy="1249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dirty="0"/>
              <a:t> </a:t>
            </a:r>
            <a:endParaRPr lang="ru-RU" sz="3200" dirty="0" smtClean="0"/>
          </a:p>
          <a:p>
            <a:pPr algn="ctr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3200" b="1" dirty="0">
              <a:solidFill>
                <a:srgbClr val="7030A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ru-RU" sz="4400" b="1" dirty="0" smtClean="0">
                <a:solidFill>
                  <a:srgbClr val="7030A0"/>
                </a:solidFill>
              </a:rPr>
              <a:t>  </a:t>
            </a:r>
            <a:endParaRPr lang="ru-RU" altLang="ru-RU" sz="4400" b="1" dirty="0">
              <a:solidFill>
                <a:srgbClr val="7030A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82" y="169646"/>
            <a:ext cx="10354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8411" y="270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13221" y="1985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6400" y="169646"/>
            <a:ext cx="11103429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3200" dirty="0" smtClean="0"/>
              <a:t>Мнемотехника</a:t>
            </a:r>
            <a:endParaRPr lang="ru-RU" sz="3200" dirty="0" smtClean="0"/>
          </a:p>
          <a:p>
            <a:pPr algn="ctr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3200" b="1" dirty="0">
              <a:solidFill>
                <a:srgbClr val="7030A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ru-RU" sz="4400" b="1" dirty="0" smtClean="0">
                <a:solidFill>
                  <a:srgbClr val="7030A0"/>
                </a:solidFill>
              </a:rPr>
              <a:t>  </a:t>
            </a:r>
            <a:endParaRPr lang="ru-RU" altLang="ru-RU" sz="4400" b="1" dirty="0">
              <a:solidFill>
                <a:srgbClr val="7030A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6137" y="1898114"/>
            <a:ext cx="6118771" cy="376659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8615" y="1932696"/>
            <a:ext cx="6135511" cy="371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34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"/>
            <a:ext cx="12192000" cy="716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8411" y="270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13221" y="1985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6400" y="169646"/>
            <a:ext cx="11103429" cy="1249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dirty="0"/>
              <a:t> </a:t>
            </a:r>
            <a:endParaRPr lang="ru-RU" sz="3200" dirty="0" smtClean="0"/>
          </a:p>
          <a:p>
            <a:pPr algn="ctr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3200" b="1" dirty="0">
              <a:solidFill>
                <a:srgbClr val="7030A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ru-RU" sz="4400" b="1" dirty="0" smtClean="0">
                <a:solidFill>
                  <a:srgbClr val="7030A0"/>
                </a:solidFill>
              </a:rPr>
              <a:t>  </a:t>
            </a:r>
            <a:endParaRPr lang="ru-RU" altLang="ru-RU" sz="4400" b="1" dirty="0">
              <a:solidFill>
                <a:srgbClr val="7030A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006" y="1413476"/>
            <a:ext cx="6858000" cy="41200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61724" y="1424824"/>
            <a:ext cx="6858000" cy="409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11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8411" y="270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13221" y="1985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6400" y="169646"/>
            <a:ext cx="11103429" cy="838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dirty="0"/>
              <a:t> </a:t>
            </a:r>
            <a:endParaRPr lang="ru-RU" sz="3200" dirty="0" smtClean="0"/>
          </a:p>
          <a:p>
            <a:pPr algn="ctr"/>
            <a:r>
              <a:rPr lang="ru-RU" sz="3600" dirty="0" smtClean="0"/>
              <a:t>Опыт </a:t>
            </a:r>
            <a:r>
              <a:rPr lang="ru-RU" sz="3600" dirty="0"/>
              <a:t>работы по обеспечению социализации детей с ОВЗ показал эффективность при </a:t>
            </a:r>
            <a:r>
              <a:rPr lang="ru-RU" sz="3600" u="sng" dirty="0"/>
              <a:t>реализации</a:t>
            </a:r>
            <a:r>
              <a:rPr lang="ru-RU" sz="3600" dirty="0" smtClean="0"/>
              <a:t>:</a:t>
            </a:r>
          </a:p>
          <a:p>
            <a:pPr algn="ctr"/>
            <a:endParaRPr lang="ru-RU" sz="3600" dirty="0"/>
          </a:p>
          <a:p>
            <a:pPr algn="ctr"/>
            <a:r>
              <a:rPr lang="ru-RU" sz="3600" dirty="0"/>
              <a:t>• использования проектного метода в организации непосредственно образовательной деятельности </a:t>
            </a:r>
            <a:r>
              <a:rPr lang="ru-RU" sz="3600" b="1" dirty="0"/>
              <a:t>детей</a:t>
            </a:r>
            <a:r>
              <a:rPr lang="ru-RU" sz="3600" dirty="0" smtClean="0"/>
              <a:t>;</a:t>
            </a:r>
          </a:p>
          <a:p>
            <a:pPr algn="ctr"/>
            <a:endParaRPr lang="ru-RU" sz="3600" dirty="0"/>
          </a:p>
          <a:p>
            <a:pPr algn="ctr"/>
            <a:r>
              <a:rPr lang="ru-RU" sz="3600" dirty="0"/>
              <a:t>• вовлечения </a:t>
            </a:r>
            <a:r>
              <a:rPr lang="ru-RU" sz="3600" b="1" dirty="0"/>
              <a:t>детей</a:t>
            </a:r>
            <a:r>
              <a:rPr lang="ru-RU" sz="3600" dirty="0"/>
              <a:t> с ОВЗ в массовые мероприятия (праздники, развлечения, проводимые в образовательном учреждении</a:t>
            </a:r>
            <a:r>
              <a:rPr lang="ru-RU" sz="3600" dirty="0" smtClean="0"/>
              <a:t>;</a:t>
            </a:r>
          </a:p>
          <a:p>
            <a:pPr algn="ctr"/>
            <a:endParaRPr lang="ru-RU" sz="3600" dirty="0"/>
          </a:p>
          <a:p>
            <a:pPr algn="ctr"/>
            <a:r>
              <a:rPr lang="ru-RU" sz="3600" dirty="0"/>
              <a:t>• взаимодействия с родителями.</a:t>
            </a:r>
          </a:p>
          <a:p>
            <a:pPr algn="ctr"/>
            <a:endParaRPr lang="ru-RU" sz="3200" dirty="0" smtClean="0"/>
          </a:p>
          <a:p>
            <a:pPr algn="ctr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3200" b="1" dirty="0">
              <a:solidFill>
                <a:srgbClr val="7030A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ru-RU" sz="4400" b="1" dirty="0" smtClean="0">
                <a:solidFill>
                  <a:srgbClr val="7030A0"/>
                </a:solidFill>
              </a:rPr>
              <a:t>  </a:t>
            </a:r>
            <a:endParaRPr lang="ru-RU" altLang="ru-RU" sz="4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45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8411" y="270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13221" y="1985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6400" y="169646"/>
            <a:ext cx="11103429" cy="174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dirty="0"/>
              <a:t> </a:t>
            </a:r>
            <a:endParaRPr lang="ru-RU" sz="3200" dirty="0" smtClean="0"/>
          </a:p>
          <a:p>
            <a:pPr algn="ctr"/>
            <a:endParaRPr lang="ru-RU" sz="3200" dirty="0" smtClean="0"/>
          </a:p>
          <a:p>
            <a:pPr algn="ctr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3200" b="1" dirty="0">
              <a:solidFill>
                <a:srgbClr val="7030A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ru-RU" sz="4400" b="1" dirty="0" smtClean="0">
                <a:solidFill>
                  <a:srgbClr val="7030A0"/>
                </a:solidFill>
              </a:rPr>
              <a:t>  </a:t>
            </a:r>
            <a:endParaRPr lang="ru-RU" altLang="ru-RU" sz="4400" b="1" dirty="0">
              <a:solidFill>
                <a:srgbClr val="7030A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6423" y="996435"/>
            <a:ext cx="6493058" cy="56462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03634" y="7076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702190" y="55677"/>
            <a:ext cx="6972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Проводы русской зимы. Масленица.</a:t>
            </a:r>
            <a:endParaRPr lang="ru-RU" sz="2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40395" y="1236908"/>
            <a:ext cx="65148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5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8411" y="270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13221" y="1985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6400" y="169646"/>
            <a:ext cx="11103429" cy="174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dirty="0"/>
              <a:t> </a:t>
            </a:r>
            <a:endParaRPr lang="ru-RU" sz="3200" dirty="0" smtClean="0"/>
          </a:p>
          <a:p>
            <a:pPr algn="ctr"/>
            <a:endParaRPr lang="ru-RU" sz="3200" dirty="0" smtClean="0"/>
          </a:p>
          <a:p>
            <a:pPr algn="ctr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3200" b="1" dirty="0">
              <a:solidFill>
                <a:srgbClr val="7030A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ru-RU" sz="4400" b="1" dirty="0" smtClean="0">
                <a:solidFill>
                  <a:srgbClr val="7030A0"/>
                </a:solidFill>
              </a:rPr>
              <a:t>  </a:t>
            </a:r>
            <a:endParaRPr lang="ru-RU" altLang="ru-RU" sz="4400" b="1" dirty="0">
              <a:solidFill>
                <a:srgbClr val="7030A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716" y="169646"/>
            <a:ext cx="5444806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flipH="1">
            <a:off x="7094598" y="855987"/>
            <a:ext cx="28773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800" dirty="0" smtClean="0"/>
          </a:p>
          <a:p>
            <a:pPr algn="ctr"/>
            <a:r>
              <a:rPr lang="ru-RU" sz="4800" dirty="0" smtClean="0"/>
              <a:t>День защиты детей.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85884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8411" y="270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13221" y="1985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6400" y="169646"/>
            <a:ext cx="11103429" cy="174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dirty="0"/>
              <a:t> </a:t>
            </a:r>
            <a:endParaRPr lang="ru-RU" sz="3200" dirty="0" smtClean="0"/>
          </a:p>
          <a:p>
            <a:pPr algn="ctr"/>
            <a:endParaRPr lang="ru-RU" sz="3200" dirty="0" smtClean="0"/>
          </a:p>
          <a:p>
            <a:pPr algn="ctr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3200" b="1" dirty="0">
              <a:solidFill>
                <a:srgbClr val="7030A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ru-RU" sz="4400" b="1" dirty="0" smtClean="0">
                <a:solidFill>
                  <a:srgbClr val="7030A0"/>
                </a:solidFill>
              </a:rPr>
              <a:t>  </a:t>
            </a:r>
            <a:endParaRPr lang="ru-RU" altLang="ru-RU" sz="4400" b="1" dirty="0">
              <a:solidFill>
                <a:srgbClr val="7030A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57" y="152400"/>
            <a:ext cx="7764905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04157" y="1499016"/>
            <a:ext cx="302801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/>
              <a:t>Проект: «Сохраним родную планету».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48012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8411" y="270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13221" y="1985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6400" y="169646"/>
            <a:ext cx="11103429" cy="1249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dirty="0"/>
              <a:t> </a:t>
            </a:r>
            <a:endParaRPr lang="ru-RU" sz="3200" dirty="0" smtClean="0"/>
          </a:p>
          <a:p>
            <a:pPr algn="ctr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3200" b="1" dirty="0">
              <a:solidFill>
                <a:srgbClr val="7030A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ru-RU" sz="4400" b="1" dirty="0" smtClean="0">
                <a:solidFill>
                  <a:srgbClr val="7030A0"/>
                </a:solidFill>
              </a:rPr>
              <a:t>  </a:t>
            </a:r>
            <a:endParaRPr lang="ru-RU" altLang="ru-RU" sz="4400" b="1" dirty="0">
              <a:solidFill>
                <a:srgbClr val="7030A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169646"/>
            <a:ext cx="7553377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46725" y="794432"/>
            <a:ext cx="32695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 smtClean="0"/>
          </a:p>
          <a:p>
            <a:pPr algn="ctr"/>
            <a:endParaRPr lang="ru-RU" sz="4000" dirty="0"/>
          </a:p>
          <a:p>
            <a:pPr algn="ctr"/>
            <a:r>
              <a:rPr lang="ru-RU" sz="4000" dirty="0" smtClean="0"/>
              <a:t>Проект: </a:t>
            </a:r>
          </a:p>
          <a:p>
            <a:pPr algn="ctr"/>
            <a:r>
              <a:rPr lang="ru-RU" sz="4000" dirty="0" smtClean="0"/>
              <a:t>«По улицам родного города».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58643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8411" y="270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13221" y="1985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6400" y="169646"/>
            <a:ext cx="11103429" cy="777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dirty="0"/>
              <a:t> </a:t>
            </a:r>
            <a:endParaRPr lang="ru-RU" sz="3200" dirty="0" smtClean="0"/>
          </a:p>
          <a:p>
            <a:pPr algn="ctr"/>
            <a:endParaRPr lang="ru-RU" sz="4000" dirty="0" smtClean="0"/>
          </a:p>
          <a:p>
            <a:pPr algn="ctr"/>
            <a:endParaRPr lang="ru-RU" sz="4000" dirty="0"/>
          </a:p>
          <a:p>
            <a:pPr algn="ctr"/>
            <a:r>
              <a:rPr lang="ru-RU" sz="4000" dirty="0" smtClean="0"/>
              <a:t>Коррекция </a:t>
            </a:r>
            <a:r>
              <a:rPr lang="ru-RU" sz="4000" dirty="0"/>
              <a:t>речевых дефектов в логопедической работе достигается путем </a:t>
            </a:r>
            <a:r>
              <a:rPr lang="ru-RU" sz="4000" dirty="0" smtClean="0"/>
              <a:t>включения </a:t>
            </a:r>
            <a:r>
              <a:rPr lang="ru-RU" sz="4000" dirty="0"/>
              <a:t>нетрадиционных игровых приемов и методов, </a:t>
            </a:r>
            <a:r>
              <a:rPr lang="ru-RU" sz="4000" dirty="0" err="1"/>
              <a:t>здоровьесберегающих</a:t>
            </a:r>
            <a:r>
              <a:rPr lang="ru-RU" sz="4000" dirty="0"/>
              <a:t> технологий, с помощью которых можно добиться положительных результатов у детей с ОВЗ</a:t>
            </a:r>
            <a:r>
              <a:rPr lang="ru-RU" sz="4000" dirty="0" smtClean="0"/>
              <a:t>.</a:t>
            </a:r>
          </a:p>
          <a:p>
            <a:pPr algn="ctr"/>
            <a:endParaRPr lang="ru-RU" sz="3200" dirty="0" smtClean="0"/>
          </a:p>
          <a:p>
            <a:pPr algn="ctr"/>
            <a:endParaRPr lang="ru-RU" sz="3200" dirty="0" smtClean="0"/>
          </a:p>
          <a:p>
            <a:pPr algn="ctr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3200" b="1" dirty="0">
              <a:solidFill>
                <a:srgbClr val="7030A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ru-RU" sz="4400" b="1" dirty="0" smtClean="0">
                <a:solidFill>
                  <a:srgbClr val="7030A0"/>
                </a:solidFill>
              </a:rPr>
              <a:t>  </a:t>
            </a:r>
            <a:endParaRPr lang="ru-RU" altLang="ru-RU" sz="4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75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8411" y="270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13221" y="1985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6400" y="169646"/>
            <a:ext cx="11103429" cy="1249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dirty="0"/>
              <a:t> </a:t>
            </a:r>
            <a:endParaRPr lang="ru-RU" sz="3200" dirty="0" smtClean="0"/>
          </a:p>
          <a:p>
            <a:pPr algn="ctr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3200" b="1" dirty="0">
              <a:solidFill>
                <a:srgbClr val="7030A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ru-RU" sz="4400" b="1" dirty="0" smtClean="0">
                <a:solidFill>
                  <a:srgbClr val="7030A0"/>
                </a:solidFill>
              </a:rPr>
              <a:t>  </a:t>
            </a:r>
            <a:endParaRPr lang="ru-RU" altLang="ru-RU" sz="4400" b="1" dirty="0">
              <a:solidFill>
                <a:srgbClr val="7030A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39" y="169646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8411" y="270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13221" y="1985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6400" y="169646"/>
            <a:ext cx="11103429" cy="1249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dirty="0"/>
              <a:t> </a:t>
            </a:r>
            <a:endParaRPr lang="ru-RU" sz="3200" dirty="0" smtClean="0"/>
          </a:p>
          <a:p>
            <a:pPr algn="ctr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3200" b="1" dirty="0">
              <a:solidFill>
                <a:srgbClr val="7030A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ru-RU" sz="4400" b="1" dirty="0" smtClean="0">
                <a:solidFill>
                  <a:srgbClr val="7030A0"/>
                </a:solidFill>
              </a:rPr>
              <a:t>  </a:t>
            </a:r>
            <a:endParaRPr lang="ru-RU" altLang="ru-RU" sz="4400" b="1" dirty="0">
              <a:solidFill>
                <a:srgbClr val="7030A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42" y="123426"/>
            <a:ext cx="7843488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49888" y="1419219"/>
            <a:ext cx="394211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Проект:</a:t>
            </a:r>
          </a:p>
          <a:p>
            <a:pPr algn="ctr"/>
            <a:r>
              <a:rPr lang="ru-RU" sz="4000" dirty="0" smtClean="0"/>
              <a:t> </a:t>
            </a:r>
            <a:r>
              <a:rPr lang="ru-RU" sz="3600" dirty="0" smtClean="0"/>
              <a:t>«Лекарственные растения».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3552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8411" y="270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13221" y="1985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584394" y="952500"/>
            <a:ext cx="80295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i="1" dirty="0" smtClean="0">
                <a:solidFill>
                  <a:srgbClr val="FF0000"/>
                </a:solidFill>
              </a:rPr>
              <a:t>Спасибо за внимание!</a:t>
            </a:r>
          </a:p>
          <a:p>
            <a:pPr algn="ctr"/>
            <a:endParaRPr lang="ru-RU" sz="6000" b="1" i="1" dirty="0" smtClean="0">
              <a:solidFill>
                <a:srgbClr val="FF0000"/>
              </a:solidFill>
            </a:endParaRPr>
          </a:p>
          <a:p>
            <a:pPr algn="ctr"/>
            <a:r>
              <a:rPr lang="ru-RU" sz="6000" b="1" i="1" dirty="0" smtClean="0">
                <a:solidFill>
                  <a:srgbClr val="FF0000"/>
                </a:solidFill>
              </a:rPr>
              <a:t>Будьте здоровы!</a:t>
            </a:r>
            <a:endParaRPr lang="ru-RU" sz="6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39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8411" y="270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13221" y="1985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6400" y="169646"/>
            <a:ext cx="11103429" cy="777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dirty="0"/>
              <a:t> </a:t>
            </a:r>
            <a:endParaRPr lang="ru-RU" sz="3200" dirty="0" smtClean="0"/>
          </a:p>
          <a:p>
            <a:pPr algn="ctr"/>
            <a:endParaRPr lang="ru-RU" sz="3200" dirty="0" smtClean="0"/>
          </a:p>
          <a:p>
            <a:pPr algn="ctr"/>
            <a:r>
              <a:rPr lang="ru-RU" sz="4000" dirty="0" smtClean="0"/>
              <a:t>1.Дыхательная гимнастика. </a:t>
            </a:r>
            <a:endParaRPr lang="ru-RU" sz="4000" dirty="0"/>
          </a:p>
          <a:p>
            <a:pPr algn="ctr"/>
            <a:r>
              <a:rPr lang="ru-RU" sz="4000" dirty="0"/>
              <a:t>2</a:t>
            </a:r>
            <a:r>
              <a:rPr lang="ru-RU" sz="4000" dirty="0" smtClean="0"/>
              <a:t>.Артикуляционная гимнастика. </a:t>
            </a:r>
          </a:p>
          <a:p>
            <a:pPr algn="ctr"/>
            <a:r>
              <a:rPr lang="ru-RU" sz="4000" dirty="0"/>
              <a:t>3</a:t>
            </a:r>
            <a:r>
              <a:rPr lang="ru-RU" sz="4000" dirty="0" smtClean="0"/>
              <a:t>.</a:t>
            </a:r>
            <a:r>
              <a:rPr lang="ru-RU" sz="4000" dirty="0"/>
              <a:t> </a:t>
            </a:r>
            <a:r>
              <a:rPr lang="ru-RU" sz="4000" dirty="0" smtClean="0"/>
              <a:t>Упражнения </a:t>
            </a:r>
            <a:r>
              <a:rPr lang="ru-RU" sz="4000" dirty="0"/>
              <a:t>на </a:t>
            </a:r>
            <a:r>
              <a:rPr lang="ru-RU" sz="4000" dirty="0" smtClean="0"/>
              <a:t>релаксацию.</a:t>
            </a:r>
            <a:endParaRPr lang="ru-RU" sz="4000" dirty="0"/>
          </a:p>
          <a:p>
            <a:pPr algn="ctr"/>
            <a:r>
              <a:rPr lang="ru-RU" sz="4000" dirty="0"/>
              <a:t>4</a:t>
            </a:r>
            <a:r>
              <a:rPr lang="ru-RU" sz="4000" dirty="0" smtClean="0"/>
              <a:t>. </a:t>
            </a:r>
            <a:r>
              <a:rPr lang="ru-RU" sz="4000" dirty="0"/>
              <a:t>Мимическая </a:t>
            </a:r>
            <a:r>
              <a:rPr lang="ru-RU" sz="4000" dirty="0" smtClean="0"/>
              <a:t>гимнастика.</a:t>
            </a:r>
          </a:p>
          <a:p>
            <a:pPr algn="ctr"/>
            <a:r>
              <a:rPr lang="ru-RU" sz="4000" dirty="0"/>
              <a:t>5</a:t>
            </a:r>
            <a:r>
              <a:rPr lang="ru-RU" sz="4000" dirty="0" smtClean="0"/>
              <a:t>.</a:t>
            </a:r>
            <a:r>
              <a:rPr lang="ru-RU" sz="4000" dirty="0"/>
              <a:t> </a:t>
            </a:r>
            <a:r>
              <a:rPr lang="ru-RU" sz="4000" dirty="0" err="1" smtClean="0"/>
              <a:t>Кинезиологические</a:t>
            </a:r>
            <a:r>
              <a:rPr lang="ru-RU" sz="4000" dirty="0" smtClean="0"/>
              <a:t> упражнения.</a:t>
            </a:r>
          </a:p>
          <a:p>
            <a:pPr algn="ctr"/>
            <a:r>
              <a:rPr lang="ru-RU" sz="4000" dirty="0"/>
              <a:t>6</a:t>
            </a:r>
            <a:r>
              <a:rPr lang="ru-RU" sz="4000" dirty="0" smtClean="0"/>
              <a:t>. </a:t>
            </a:r>
            <a:r>
              <a:rPr lang="ru-RU" sz="4000" dirty="0" err="1" smtClean="0"/>
              <a:t>Мнемотехнология</a:t>
            </a:r>
            <a:r>
              <a:rPr lang="ru-RU" sz="4000" dirty="0" smtClean="0"/>
              <a:t>. </a:t>
            </a:r>
            <a:endParaRPr lang="ru-RU" sz="4000" dirty="0"/>
          </a:p>
          <a:p>
            <a:pPr algn="ctr"/>
            <a:r>
              <a:rPr lang="ru-RU" sz="4000" dirty="0"/>
              <a:t>7</a:t>
            </a:r>
            <a:r>
              <a:rPr lang="ru-RU" sz="4000" dirty="0" smtClean="0"/>
              <a:t>. </a:t>
            </a:r>
            <a:r>
              <a:rPr lang="ru-RU" sz="4000" dirty="0" err="1" smtClean="0"/>
              <a:t>Сказкотерапия</a:t>
            </a:r>
            <a:r>
              <a:rPr lang="ru-RU" sz="4000" dirty="0" smtClean="0"/>
              <a:t>.</a:t>
            </a:r>
          </a:p>
          <a:p>
            <a:pPr algn="ctr"/>
            <a:r>
              <a:rPr lang="ru-RU" sz="4000" dirty="0" smtClean="0"/>
              <a:t>8. Упражнения с </a:t>
            </a:r>
            <a:r>
              <a:rPr lang="ru-RU" sz="4000" dirty="0" err="1" smtClean="0"/>
              <a:t>Марблс</a:t>
            </a:r>
            <a:r>
              <a:rPr lang="ru-RU" sz="4000" dirty="0" smtClean="0"/>
              <a:t>.</a:t>
            </a:r>
          </a:p>
          <a:p>
            <a:pPr algn="ctr"/>
            <a:r>
              <a:rPr lang="ru-RU" sz="4000" dirty="0" smtClean="0"/>
              <a:t>  </a:t>
            </a:r>
          </a:p>
          <a:p>
            <a:pPr algn="ctr"/>
            <a:endParaRPr lang="ru-RU" sz="3200" dirty="0" smtClean="0"/>
          </a:p>
          <a:p>
            <a:pPr algn="ctr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3200" b="1" dirty="0">
              <a:solidFill>
                <a:srgbClr val="7030A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ru-RU" sz="4400" b="1" dirty="0" smtClean="0">
                <a:solidFill>
                  <a:srgbClr val="7030A0"/>
                </a:solidFill>
              </a:rPr>
              <a:t>  </a:t>
            </a:r>
            <a:endParaRPr lang="ru-RU" altLang="ru-RU" sz="4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74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8411" y="270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13221" y="1985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622300"/>
            <a:ext cx="8001000" cy="5854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26600" y="2095500"/>
            <a:ext cx="2565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</a:rPr>
              <a:t>Сказка</a:t>
            </a:r>
          </a:p>
          <a:p>
            <a:pPr algn="ctr"/>
            <a:r>
              <a:rPr lang="ru-RU" sz="4000" b="1" i="1" dirty="0" smtClean="0">
                <a:solidFill>
                  <a:srgbClr val="FF0000"/>
                </a:solidFill>
              </a:rPr>
              <a:t> о </a:t>
            </a:r>
          </a:p>
          <a:p>
            <a:pPr algn="ctr"/>
            <a:r>
              <a:rPr lang="ru-RU" sz="4000" b="1" i="1" dirty="0" smtClean="0">
                <a:solidFill>
                  <a:srgbClr val="FF0000"/>
                </a:solidFill>
              </a:rPr>
              <a:t>«Весёлом язычке»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61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8411" y="270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13221" y="1985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64" y="1002180"/>
            <a:ext cx="5705814" cy="37791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778" y="2891771"/>
            <a:ext cx="5887252" cy="38993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99200" y="1670278"/>
            <a:ext cx="50524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Артикуляционная игрушка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26300" y="177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501900" y="5829300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rgbClr val="FF0000"/>
                </a:solidFill>
              </a:rPr>
              <a:t>Логокубик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16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8411" y="270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13221" y="1985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1" y="1985211"/>
            <a:ext cx="6832600" cy="467684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53513" y="159723"/>
            <a:ext cx="83345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КОРРЕКЦИИ ЗВУКОПРОИЗНОШЕНИЯ</a:t>
            </a:r>
            <a:endParaRPr lang="ru-RU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134486" y="2274838"/>
            <a:ext cx="374001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   </a:t>
            </a:r>
            <a:r>
              <a:rPr lang="ru-RU" sz="2400" i="1" dirty="0" smtClean="0">
                <a:solidFill>
                  <a:srgbClr val="7030A0"/>
                </a:solidFill>
              </a:rPr>
              <a:t>В </a:t>
            </a:r>
            <a:r>
              <a:rPr lang="ru-RU" sz="2400" i="1" dirty="0">
                <a:solidFill>
                  <a:srgbClr val="7030A0"/>
                </a:solidFill>
              </a:rPr>
              <a:t>ней находятся:</a:t>
            </a:r>
          </a:p>
          <a:p>
            <a:r>
              <a:rPr lang="ru-RU" sz="2400" i="1" dirty="0" smtClean="0">
                <a:solidFill>
                  <a:srgbClr val="7030A0"/>
                </a:solidFill>
              </a:rPr>
              <a:t> Зеркало,</a:t>
            </a:r>
          </a:p>
          <a:p>
            <a:r>
              <a:rPr lang="ru-RU" sz="2400" i="1" dirty="0" smtClean="0">
                <a:solidFill>
                  <a:srgbClr val="7030A0"/>
                </a:solidFill>
              </a:rPr>
              <a:t>« </a:t>
            </a:r>
            <a:r>
              <a:rPr lang="ru-RU" sz="2400" i="1" dirty="0">
                <a:solidFill>
                  <a:srgbClr val="7030A0"/>
                </a:solidFill>
              </a:rPr>
              <a:t>Сказка о Весёлом Язычке» -это мир правильных звуков! </a:t>
            </a:r>
          </a:p>
          <a:p>
            <a:r>
              <a:rPr lang="ru-RU" sz="2400" i="1" dirty="0">
                <a:solidFill>
                  <a:srgbClr val="7030A0"/>
                </a:solidFill>
              </a:rPr>
              <a:t> </a:t>
            </a:r>
            <a:r>
              <a:rPr lang="ru-RU" sz="2400" i="1" dirty="0" smtClean="0">
                <a:solidFill>
                  <a:srgbClr val="7030A0"/>
                </a:solidFill>
              </a:rPr>
              <a:t>Стол, </a:t>
            </a:r>
            <a:r>
              <a:rPr lang="ru-RU" sz="2400" i="1" dirty="0">
                <a:solidFill>
                  <a:srgbClr val="7030A0"/>
                </a:solidFill>
              </a:rPr>
              <a:t>ватные </a:t>
            </a:r>
          </a:p>
          <a:p>
            <a:r>
              <a:rPr lang="ru-RU" sz="2400" i="1" dirty="0">
                <a:solidFill>
                  <a:srgbClr val="7030A0"/>
                </a:solidFill>
              </a:rPr>
              <a:t>диски, спирт, ватные палочки</a:t>
            </a:r>
            <a:r>
              <a:rPr lang="ru-RU" sz="2400" i="1" dirty="0" smtClean="0">
                <a:solidFill>
                  <a:srgbClr val="7030A0"/>
                </a:solidFill>
              </a:rPr>
              <a:t>, влажные </a:t>
            </a:r>
            <a:r>
              <a:rPr lang="ru-RU" sz="2400" i="1" dirty="0">
                <a:solidFill>
                  <a:srgbClr val="7030A0"/>
                </a:solidFill>
              </a:rPr>
              <a:t>салфетки.</a:t>
            </a:r>
          </a:p>
        </p:txBody>
      </p:sp>
    </p:spTree>
    <p:extLst>
      <p:ext uri="{BB962C8B-B14F-4D97-AF65-F5344CB8AC3E}">
        <p14:creationId xmlns:p14="http://schemas.microsoft.com/office/powerpoint/2010/main" val="169656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8411" y="270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13221" y="1985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319088"/>
            <a:ext cx="6033743" cy="42799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39" y="2662723"/>
            <a:ext cx="5846761" cy="38725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37401" y="901700"/>
            <a:ext cx="474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err="1" smtClean="0">
                <a:solidFill>
                  <a:srgbClr val="FF0000"/>
                </a:solidFill>
              </a:rPr>
              <a:t>Логокубы</a:t>
            </a:r>
            <a:r>
              <a:rPr lang="ru-RU" sz="3600" b="1" i="1" dirty="0" smtClean="0">
                <a:solidFill>
                  <a:srgbClr val="FF0000"/>
                </a:solidFill>
              </a:rPr>
              <a:t> для </a:t>
            </a:r>
            <a:r>
              <a:rPr lang="ru-RU" sz="3600" b="1" i="1" dirty="0" err="1" smtClean="0">
                <a:solidFill>
                  <a:srgbClr val="FF0000"/>
                </a:solidFill>
              </a:rPr>
              <a:t>звукоподрожания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39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3092</TotalTime>
  <Words>654</Words>
  <Application>Microsoft Office PowerPoint</Application>
  <PresentationFormat>Широкоэкранный</PresentationFormat>
  <Paragraphs>162</Paragraphs>
  <Slides>42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51" baseType="lpstr">
      <vt:lpstr>Arial</vt:lpstr>
      <vt:lpstr>Arial Black</vt:lpstr>
      <vt:lpstr>Bookman Old Style</vt:lpstr>
      <vt:lpstr>Calibri</vt:lpstr>
      <vt:lpstr>Constantia</vt:lpstr>
      <vt:lpstr>Trebuchet MS</vt:lpstr>
      <vt:lpstr>Wingdings 2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Лиля</dc:creator>
  <cp:lastModifiedBy>Лиля</cp:lastModifiedBy>
  <cp:revision>71</cp:revision>
  <cp:lastPrinted>2017-11-29T17:30:10Z</cp:lastPrinted>
  <dcterms:created xsi:type="dcterms:W3CDTF">2017-03-21T11:32:49Z</dcterms:created>
  <dcterms:modified xsi:type="dcterms:W3CDTF">2019-03-17T16:47:37Z</dcterms:modified>
</cp:coreProperties>
</file>