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7" r:id="rId2"/>
    <p:sldId id="274" r:id="rId3"/>
    <p:sldId id="266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embeddedFontLst>
    <p:embeddedFont>
      <p:font typeface="Comic Sans MS" pitchFamily="66" charset="0"/>
      <p:regular r:id="rId10"/>
      <p:bold r:id="rId11"/>
    </p:embeddedFont>
    <p:embeddedFont>
      <p:font typeface="Calibri" pitchFamily="34" charset="0"/>
      <p:regular r:id="rId12"/>
      <p:bold r:id="rId13"/>
      <p:italic r:id="rId14"/>
      <p:boldItalic r:id="rId1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660066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81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857364"/>
            <a:ext cx="6143668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0436" y="3613139"/>
            <a:ext cx="505949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60066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14.05.2020</a:t>
            </a:fld>
            <a:endParaRPr lang="ru-RU"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  <a:lvl2pPr>
              <a:defRPr>
                <a:solidFill>
                  <a:srgbClr val="660066"/>
                </a:solidFill>
                <a:latin typeface="Comic Sans MS" pitchFamily="66" charset="0"/>
              </a:defRPr>
            </a:lvl2pPr>
            <a:lvl3pPr>
              <a:defRPr>
                <a:solidFill>
                  <a:srgbClr val="660066"/>
                </a:solidFill>
                <a:latin typeface="Comic Sans MS" pitchFamily="66" charset="0"/>
              </a:defRPr>
            </a:lvl3pPr>
            <a:lvl4pPr>
              <a:defRPr>
                <a:solidFill>
                  <a:srgbClr val="660066"/>
                </a:solidFill>
                <a:latin typeface="Comic Sans MS" pitchFamily="66" charset="0"/>
              </a:defRPr>
            </a:lvl4pPr>
            <a:lvl5pPr>
              <a:defRPr>
                <a:solidFill>
                  <a:srgbClr val="660066"/>
                </a:solidFill>
                <a:latin typeface="Comic Sans MS" pitchFamily="66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14.05.2020</a:t>
            </a:fld>
            <a:endParaRPr lang="ru-RU"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0495" y="6356350"/>
            <a:ext cx="33593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11522" y="6356350"/>
            <a:ext cx="247527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3924328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0066"/>
                </a:solidFill>
                <a:latin typeface="Comic Sans MS" pitchFamily="66" charset="0"/>
              </a:defRPr>
            </a:lvl1pPr>
            <a:lvl2pPr>
              <a:defRPr sz="2400">
                <a:solidFill>
                  <a:srgbClr val="660066"/>
                </a:solidFill>
                <a:latin typeface="Comic Sans MS" pitchFamily="66" charset="0"/>
              </a:defRPr>
            </a:lvl2pPr>
            <a:lvl3pPr>
              <a:defRPr sz="2000">
                <a:solidFill>
                  <a:srgbClr val="660066"/>
                </a:solidFill>
                <a:latin typeface="Comic Sans MS" pitchFamily="66" charset="0"/>
              </a:defRPr>
            </a:lvl3pPr>
            <a:lvl4pPr>
              <a:defRPr sz="1800">
                <a:solidFill>
                  <a:srgbClr val="660066"/>
                </a:solidFill>
                <a:latin typeface="Comic Sans MS" pitchFamily="66" charset="0"/>
              </a:defRPr>
            </a:lvl4pPr>
            <a:lvl5pPr>
              <a:defRPr sz="1800">
                <a:solidFill>
                  <a:srgbClr val="660066"/>
                </a:solidFill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0066"/>
                </a:solidFill>
                <a:latin typeface="Comic Sans MS" pitchFamily="66" charset="0"/>
              </a:defRPr>
            </a:lvl1pPr>
            <a:lvl2pPr>
              <a:defRPr sz="2400">
                <a:solidFill>
                  <a:srgbClr val="660066"/>
                </a:solidFill>
                <a:latin typeface="Comic Sans MS" pitchFamily="66" charset="0"/>
              </a:defRPr>
            </a:lvl2pPr>
            <a:lvl3pPr>
              <a:defRPr sz="2000">
                <a:solidFill>
                  <a:srgbClr val="660066"/>
                </a:solidFill>
                <a:latin typeface="Comic Sans MS" pitchFamily="66" charset="0"/>
              </a:defRPr>
            </a:lvl3pPr>
            <a:lvl4pPr>
              <a:defRPr sz="1800">
                <a:solidFill>
                  <a:srgbClr val="660066"/>
                </a:solidFill>
                <a:latin typeface="Comic Sans MS" pitchFamily="66" charset="0"/>
              </a:defRPr>
            </a:lvl4pPr>
            <a:lvl5pPr>
              <a:defRPr sz="1800">
                <a:solidFill>
                  <a:srgbClr val="660066"/>
                </a:solidFill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14.05.2020</a:t>
            </a:fld>
            <a:endParaRPr lang="ru-RU"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14.05.2020</a:t>
            </a:fld>
            <a:endParaRPr lang="ru-RU"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14.05.2020</a:t>
            </a:fld>
            <a:endParaRPr lang="ru-RU"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5328592" cy="3240360"/>
          </a:xfrm>
        </p:spPr>
        <p:txBody>
          <a:bodyPr anchor="ctr"/>
          <a:lstStyle/>
          <a:p>
            <a:r>
              <a:rPr lang="ru-RU" sz="3200" b="1" dirty="0">
                <a:solidFill>
                  <a:srgbClr val="7030A0"/>
                </a:solidFill>
              </a:rPr>
              <a:t>Мастер-класс для педагогов:</a:t>
            </a:r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b="1" dirty="0">
                <a:solidFill>
                  <a:srgbClr val="7030A0"/>
                </a:solidFill>
              </a:rPr>
              <a:t> «</a:t>
            </a:r>
            <a:r>
              <a:rPr lang="ru-RU" sz="3200" b="1" dirty="0" err="1" smtClean="0">
                <a:solidFill>
                  <a:srgbClr val="7030A0"/>
                </a:solidFill>
              </a:rPr>
              <a:t>Психокоррекционая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>
                <a:solidFill>
                  <a:srgbClr val="7030A0"/>
                </a:solidFill>
              </a:rPr>
              <a:t>работа с детьми с ОВЗ </a:t>
            </a:r>
            <a:r>
              <a:rPr lang="ru-RU" sz="3200" b="1" dirty="0" smtClean="0">
                <a:solidFill>
                  <a:srgbClr val="7030A0"/>
                </a:solidFill>
              </a:rPr>
              <a:t>с элементам </a:t>
            </a:r>
            <a:r>
              <a:rPr lang="ru-RU" sz="3200" b="1" dirty="0" err="1" smtClean="0">
                <a:solidFill>
                  <a:srgbClr val="7030A0"/>
                </a:solidFill>
              </a:rPr>
              <a:t>сказкотерапии</a:t>
            </a:r>
            <a:r>
              <a:rPr lang="ru-RU" sz="3200" b="1" dirty="0" smtClean="0">
                <a:solidFill>
                  <a:srgbClr val="7030A0"/>
                </a:solidFill>
              </a:rPr>
              <a:t>».</a:t>
            </a:r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endParaRPr lang="ru-RU" sz="32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293096"/>
            <a:ext cx="2217428" cy="1224136"/>
          </a:xfr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400" dirty="0" smtClean="0">
                <a:solidFill>
                  <a:srgbClr val="FF0000"/>
                </a:solidFill>
                <a:cs typeface="Arial" charset="0"/>
              </a:rPr>
              <a:t>Педагог-психолог: </a:t>
            </a:r>
            <a:r>
              <a:rPr lang="ru-RU" sz="1400" dirty="0" err="1" smtClean="0">
                <a:solidFill>
                  <a:srgbClr val="FF0000"/>
                </a:solidFill>
                <a:cs typeface="Arial" charset="0"/>
              </a:rPr>
              <a:t>Баузер</a:t>
            </a:r>
            <a:r>
              <a:rPr lang="ru-RU" sz="1400" dirty="0" smtClean="0">
                <a:solidFill>
                  <a:srgbClr val="FF0000"/>
                </a:solidFill>
                <a:cs typeface="Arial" charset="0"/>
              </a:rPr>
              <a:t> Татьяна Викторовна</a:t>
            </a:r>
            <a:endParaRPr lang="ru-RU" sz="14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0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643192" cy="5361459"/>
          </a:xfrm>
        </p:spPr>
        <p:txBody>
          <a:bodyPr/>
          <a:lstStyle/>
          <a:p>
            <a:r>
              <a:rPr lang="ru-RU" sz="2000" b="1" dirty="0"/>
              <a:t>Цель:</a:t>
            </a:r>
            <a:r>
              <a:rPr lang="ru-RU" sz="2000" dirty="0"/>
              <a:t> обучать </a:t>
            </a:r>
            <a:r>
              <a:rPr lang="ru-RU" sz="2000" dirty="0" smtClean="0"/>
              <a:t>педагогов ДОУ </a:t>
            </a:r>
            <a:r>
              <a:rPr lang="ru-RU" sz="2000" dirty="0"/>
              <a:t>приемам работы со сказкой для использования их в условиях </a:t>
            </a:r>
            <a:r>
              <a:rPr lang="ru-RU" sz="2000" dirty="0" smtClean="0"/>
              <a:t>коррекционных занятий.</a:t>
            </a:r>
            <a:endParaRPr lang="ru-RU" sz="2000" dirty="0"/>
          </a:p>
          <a:p>
            <a:r>
              <a:rPr lang="ru-RU" sz="2000" b="1" dirty="0"/>
              <a:t>Задачи:</a:t>
            </a:r>
            <a:endParaRPr lang="ru-RU" sz="2000" dirty="0"/>
          </a:p>
          <a:p>
            <a:pPr lvl="0"/>
            <a:r>
              <a:rPr lang="ru-RU" sz="2000" dirty="0"/>
              <a:t>Вовлекать </a:t>
            </a:r>
            <a:r>
              <a:rPr lang="ru-RU" sz="2000" dirty="0" smtClean="0"/>
              <a:t>педагогов ДОУ в </a:t>
            </a:r>
            <a:r>
              <a:rPr lang="ru-RU" sz="2000" dirty="0"/>
              <a:t>активную познавательную деятельность;</a:t>
            </a:r>
          </a:p>
          <a:p>
            <a:pPr lvl="0"/>
            <a:r>
              <a:rPr lang="ru-RU" sz="2000" dirty="0"/>
              <a:t>Познакомить с приемами работы со сказкой;</a:t>
            </a:r>
          </a:p>
          <a:p>
            <a:pPr lvl="0"/>
            <a:r>
              <a:rPr lang="ru-RU" sz="2000" dirty="0"/>
              <a:t>Повышать психолого-педагогическую культуру </a:t>
            </a:r>
            <a:r>
              <a:rPr lang="ru-RU" sz="2000" dirty="0" smtClean="0"/>
              <a:t>педагогов ДОУ.</a:t>
            </a:r>
          </a:p>
          <a:p>
            <a:pPr lvl="0"/>
            <a:r>
              <a:rPr lang="ru-RU" sz="2000" b="1" dirty="0" smtClean="0"/>
              <a:t>Оборудование: </a:t>
            </a:r>
            <a:r>
              <a:rPr lang="ru-RU" sz="2000" dirty="0" smtClean="0"/>
              <a:t>Компьютер, экран, проектор, бумага формата А4, краски, кисти, картинки сказочных персонажей: Гномов в </a:t>
            </a:r>
            <a:r>
              <a:rPr lang="ru-RU" sz="2000" smtClean="0"/>
              <a:t>колпачках красного</a:t>
            </a:r>
            <a:r>
              <a:rPr lang="ru-RU" sz="2000" dirty="0" smtClean="0"/>
              <a:t>, желтого и зеленого цвета.  </a:t>
            </a:r>
            <a:endParaRPr lang="ru-RU" sz="2000" b="1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174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215238" cy="642942"/>
          </a:xfrm>
        </p:spPr>
        <p:txBody>
          <a:bodyPr/>
          <a:lstStyle/>
          <a:p>
            <a:r>
              <a:rPr lang="ru-RU" b="1" dirty="0" smtClean="0"/>
              <a:t>Теоретическая </a:t>
            </a:r>
            <a:r>
              <a:rPr lang="ru-RU" b="1" dirty="0"/>
              <a:t>часть.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500174"/>
            <a:ext cx="7215238" cy="457203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В настоящее время проблема развития и воспитания детей с ограниченными возможностями стала наиболее острой. В 90-х годах инвалидность при рождении определялась у 3-4-го ребенка, сейчас – у каждого второго. Если 10-15 лет назад, по нашим наблюдениям, рождалось много детей с ДЦП, то сейчас мы наблюдаем рост рождаемости детей с эмоциональными расстройствами, в том числе с РДА, с нарушением поведения и деятельности, а также с сочетанными нарушениями развития</a:t>
            </a:r>
            <a:r>
              <a:rPr lang="ru-RU" sz="2400" dirty="0" smtClean="0"/>
              <a:t>.</a:t>
            </a:r>
            <a:r>
              <a:rPr lang="ru-RU" sz="2400" b="1" dirty="0"/>
              <a:t> 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352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15328" cy="1152128"/>
          </a:xfrm>
        </p:spPr>
        <p:txBody>
          <a:bodyPr/>
          <a:lstStyle/>
          <a:p>
            <a:r>
              <a:rPr lang="ru-RU" sz="3600" b="1" dirty="0"/>
              <a:t>Методы </a:t>
            </a:r>
            <a:r>
              <a:rPr lang="ru-RU" sz="3600" b="1" dirty="0" err="1"/>
              <a:t>психокоррекционной</a:t>
            </a:r>
            <a:r>
              <a:rPr lang="ru-RU" sz="3600" b="1" dirty="0"/>
              <a:t> работы.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dirty="0">
                <a:solidFill>
                  <a:srgbClr val="FF0000"/>
                </a:solidFill>
              </a:rPr>
              <a:t>метод арт-терапии</a:t>
            </a:r>
            <a:r>
              <a:rPr lang="ru-RU" sz="1400" b="1" dirty="0">
                <a:solidFill>
                  <a:schemeClr val="tx1"/>
                </a:solidFill>
              </a:rPr>
              <a:t>, который включает в себя различные приемы, такие как: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​ конструирование;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 лепка;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аппликация из различных видов материалов;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​ </a:t>
            </a:r>
            <a:r>
              <a:rPr lang="ru-RU" sz="1400" b="1" dirty="0" err="1">
                <a:solidFill>
                  <a:schemeClr val="tx1"/>
                </a:solidFill>
              </a:rPr>
              <a:t>бумагопластика</a:t>
            </a:r>
            <a:r>
              <a:rPr lang="ru-RU" sz="1400" b="1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​ рисование на различных поверхностях;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​ </a:t>
            </a:r>
            <a:r>
              <a:rPr lang="ru-RU" sz="1400" b="1" dirty="0" err="1">
                <a:solidFill>
                  <a:schemeClr val="tx1"/>
                </a:solidFill>
              </a:rPr>
              <a:t>куклотерапия</a:t>
            </a:r>
            <a:r>
              <a:rPr lang="ru-RU" sz="1400" b="1" dirty="0">
                <a:solidFill>
                  <a:schemeClr val="tx1"/>
                </a:solidFill>
              </a:rPr>
              <a:t>, а также изготовление кукол для занятия из различных материалов;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​ </a:t>
            </a:r>
            <a:r>
              <a:rPr lang="ru-RU" sz="1400" b="1" dirty="0" err="1">
                <a:solidFill>
                  <a:schemeClr val="tx1"/>
                </a:solidFill>
              </a:rPr>
              <a:t>сказкотерапия</a:t>
            </a:r>
            <a:r>
              <a:rPr lang="ru-RU" sz="1400" b="1" dirty="0">
                <a:solidFill>
                  <a:schemeClr val="tx1"/>
                </a:solidFill>
              </a:rPr>
              <a:t> по изготовленным аппликациям, рисункам, коллажам;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  коллаж;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двигательная терапия;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 музыкотерапия.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Для данного метода применяются различные материалы: бумага, ткани, нитки, пластилин, краски, мелки, наклейки, бисер, </a:t>
            </a:r>
            <a:r>
              <a:rPr lang="ru-RU" sz="1400" b="1" dirty="0" err="1">
                <a:solidFill>
                  <a:schemeClr val="tx1"/>
                </a:solidFill>
              </a:rPr>
              <a:t>пайетки</a:t>
            </a:r>
            <a:r>
              <a:rPr lang="ru-RU" sz="1400" b="1" dirty="0">
                <a:solidFill>
                  <a:schemeClr val="tx1"/>
                </a:solidFill>
              </a:rPr>
              <a:t>, старые журналы, бросовые, разрозненные пуговицы, бусы и пр. Использование данного метода позволяет решать следующие задачи: а) развить сенсорные эталоны и обогатить сенсорно-перцептивный опыт, б) расширять знания об окружающем мире, в) сформировать целостную картину мира, г) стабилизировать эмоциональное состояние, помочь ребенку в символической форме отреагировать переживания, д) формировать произвольность деятельности и поведения.</a:t>
            </a:r>
            <a:br>
              <a:rPr lang="ru-RU" sz="1400" b="1" dirty="0">
                <a:solidFill>
                  <a:schemeClr val="tx1"/>
                </a:solidFill>
              </a:rPr>
            </a:b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9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620688"/>
            <a:ext cx="8115328" cy="5904656"/>
          </a:xfrm>
        </p:spPr>
        <p:txBody>
          <a:bodyPr/>
          <a:lstStyle/>
          <a:p>
            <a:r>
              <a:rPr lang="ru-RU" sz="1400" b="1" dirty="0">
                <a:solidFill>
                  <a:srgbClr val="FF0000"/>
                </a:solidFill>
              </a:rPr>
              <a:t>Игровая терапия </a:t>
            </a:r>
            <a:r>
              <a:rPr lang="ru-RU" sz="1400" b="1" dirty="0"/>
              <a:t>– </a:t>
            </a:r>
            <a:r>
              <a:rPr lang="ru-RU" sz="1400" b="1" dirty="0">
                <a:solidFill>
                  <a:schemeClr val="tx1"/>
                </a:solidFill>
              </a:rPr>
              <a:t>универсальный метод, который включает в себя: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игровую терапию реальной жизни (проигрывание проблемных ситуаций семейных отношений, взаимодействия со сверстниками, соперничество, кризисные и подростковые конфликты и др.). В данном случае чаще всего используется техники ролевых игр, драматизации, театрализованной игры, </a:t>
            </a:r>
            <a:r>
              <a:rPr lang="ru-RU" sz="1400" b="1" dirty="0" err="1">
                <a:solidFill>
                  <a:schemeClr val="tx1"/>
                </a:solidFill>
              </a:rPr>
              <a:t>сказкотерапии</a:t>
            </a:r>
            <a:r>
              <a:rPr lang="ru-RU" sz="1400" b="1" dirty="0">
                <a:solidFill>
                  <a:schemeClr val="tx1"/>
                </a:solidFill>
              </a:rPr>
              <a:t>, элементы </a:t>
            </a:r>
            <a:r>
              <a:rPr lang="ru-RU" sz="1400" b="1" dirty="0" err="1">
                <a:solidFill>
                  <a:schemeClr val="tx1"/>
                </a:solidFill>
              </a:rPr>
              <a:t>тренинговых</a:t>
            </a:r>
            <a:r>
              <a:rPr lang="ru-RU" sz="1400" b="1" dirty="0">
                <a:solidFill>
                  <a:schemeClr val="tx1"/>
                </a:solidFill>
              </a:rPr>
              <a:t> упражнений;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игровую терапию </a:t>
            </a:r>
            <a:r>
              <a:rPr lang="ru-RU" sz="1400" b="1" dirty="0" err="1">
                <a:solidFill>
                  <a:schemeClr val="tx1"/>
                </a:solidFill>
              </a:rPr>
              <a:t>отреагирования</a:t>
            </a:r>
            <a:r>
              <a:rPr lang="ru-RU" sz="1400" b="1" dirty="0">
                <a:solidFill>
                  <a:schemeClr val="tx1"/>
                </a:solidFill>
              </a:rPr>
              <a:t> (проигрывание </a:t>
            </a:r>
            <a:r>
              <a:rPr lang="ru-RU" sz="1400" b="1" dirty="0" err="1">
                <a:solidFill>
                  <a:schemeClr val="tx1"/>
                </a:solidFill>
              </a:rPr>
              <a:t>стрессогенных</a:t>
            </a:r>
            <a:r>
              <a:rPr lang="ru-RU" sz="1400" b="1" dirty="0">
                <a:solidFill>
                  <a:schemeClr val="tx1"/>
                </a:solidFill>
              </a:rPr>
              <a:t> ситуаций, прошлого травмирующего опыта). Наиболее эффективной в этом случае показала себя </a:t>
            </a:r>
            <a:r>
              <a:rPr lang="ru-RU" sz="1400" b="1" dirty="0" err="1">
                <a:solidFill>
                  <a:schemeClr val="tx1"/>
                </a:solidFill>
              </a:rPr>
              <a:t>сказкотерапия</a:t>
            </a:r>
            <a:r>
              <a:rPr lang="ru-RU" sz="1400" b="1" dirty="0">
                <a:solidFill>
                  <a:schemeClr val="tx1"/>
                </a:solidFill>
              </a:rPr>
              <a:t>, </a:t>
            </a:r>
            <a:r>
              <a:rPr lang="ru-RU" sz="1400" b="1" dirty="0" err="1">
                <a:solidFill>
                  <a:schemeClr val="tx1"/>
                </a:solidFill>
              </a:rPr>
              <a:t>символдрамма</a:t>
            </a:r>
            <a:r>
              <a:rPr lang="ru-RU" sz="1400" b="1" dirty="0">
                <a:solidFill>
                  <a:schemeClr val="tx1"/>
                </a:solidFill>
              </a:rPr>
              <a:t>, рисование и проигрывание «виртуальной действительности»;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игровую терапию построения отношений (проигрывание возникающих эмоций и ситуаций «здесь и сейчас», эмоциональная поддержка друг друга в сложных ситуациях). Наибольший эффект в данном случае проявился при использовании </a:t>
            </a:r>
            <a:r>
              <a:rPr lang="ru-RU" sz="1400" b="1" dirty="0" err="1">
                <a:solidFill>
                  <a:schemeClr val="tx1"/>
                </a:solidFill>
              </a:rPr>
              <a:t>символдраммы</a:t>
            </a:r>
            <a:r>
              <a:rPr lang="ru-RU" sz="1400" b="1" dirty="0">
                <a:solidFill>
                  <a:schemeClr val="tx1"/>
                </a:solidFill>
              </a:rPr>
              <a:t>, визуализации (упр. «Волшебный магазин», «Айсберг» и пр.) в сочетании с арт-терапией.</a:t>
            </a:r>
          </a:p>
          <a:p>
            <a:pPr lvl="0"/>
            <a:r>
              <a:rPr lang="ru-RU" sz="1400" b="1" dirty="0">
                <a:solidFill>
                  <a:schemeClr val="tx1"/>
                </a:solidFill>
              </a:rPr>
              <a:t> игровую терапию творческого самовыражения (игры «творческого беспорядка»).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В ходе игровой терапии создается такой психологический и социальный процесс, в котором дети естественным образом а) взаимодействуют друг с другом, моделируют систему социальных отношений и социального опыта, б) приобретают новые знания о себе и о мире, в) формируют реальные отношения партнерства и сотрудничества, </a:t>
            </a:r>
            <a:r>
              <a:rPr lang="ru-RU" sz="1400" b="1" dirty="0" err="1">
                <a:solidFill>
                  <a:schemeClr val="tx1"/>
                </a:solidFill>
              </a:rPr>
              <a:t>интериоризируют</a:t>
            </a:r>
            <a:r>
              <a:rPr lang="ru-RU" sz="1400" b="1" dirty="0">
                <a:solidFill>
                  <a:schemeClr val="tx1"/>
                </a:solidFill>
              </a:rPr>
              <a:t> и усваивают адекватные способы ориентировки в проблемных ситуациях, социально-бытовые навыки и умения адаптироваться в мире, г) формируют способность к произвольной регуляции деятельности на основе подчинения поведения системе норм и правил игры, д) тренируют память, внимание, мышление, е) развивают воображение, речь, моторные навыки.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491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548680"/>
            <a:ext cx="8115328" cy="5904656"/>
          </a:xfrm>
        </p:spPr>
        <p:txBody>
          <a:bodyPr/>
          <a:lstStyle/>
          <a:p>
            <a:r>
              <a:rPr lang="ru-RU" sz="1800" b="1" dirty="0" err="1">
                <a:solidFill>
                  <a:srgbClr val="FF0000"/>
                </a:solidFill>
              </a:rPr>
              <a:t>Сказкотерапия</a:t>
            </a:r>
            <a:r>
              <a:rPr lang="ru-RU" sz="1800" b="1" dirty="0">
                <a:solidFill>
                  <a:srgbClr val="FF0000"/>
                </a:solidFill>
              </a:rPr>
              <a:t> –</a:t>
            </a:r>
            <a:r>
              <a:rPr lang="ru-RU" sz="1800" b="1" dirty="0"/>
              <a:t> </a:t>
            </a:r>
            <a:r>
              <a:rPr lang="ru-RU" sz="1800" b="1" dirty="0">
                <a:solidFill>
                  <a:schemeClr val="tx1"/>
                </a:solidFill>
              </a:rPr>
              <a:t>метод, использующий сказочную форму для интеграции личности, развития творческих способностей, расширение </a:t>
            </a:r>
            <a:r>
              <a:rPr lang="ru-RU" sz="1800" b="1" dirty="0" err="1">
                <a:solidFill>
                  <a:schemeClr val="tx1"/>
                </a:solidFill>
              </a:rPr>
              <a:t>миропознания</a:t>
            </a:r>
            <a:r>
              <a:rPr lang="ru-RU" sz="1800" b="1" dirty="0">
                <a:solidFill>
                  <a:schemeClr val="tx1"/>
                </a:solidFill>
              </a:rPr>
              <a:t>, совершенствования взаимодействий с окружающим миром. Детей привлекают в сказках отсутствие прямых нравоучений, безобидность, занимательность сюжета, возможность взять инициативу в свои руки, повествование «от 3-его лица», «обезличенность» главного героя, расширение позитивного опыта, решение трудных ситуаций и проблем безопасным способом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Основные приемы работы со сказкой:</a:t>
            </a:r>
          </a:p>
          <a:p>
            <a:pPr lvl="0"/>
            <a:r>
              <a:rPr lang="ru-RU" sz="1800" b="1" dirty="0">
                <a:solidFill>
                  <a:schemeClr val="tx1"/>
                </a:solidFill>
              </a:rPr>
              <a:t>Рассказывание сказок;</a:t>
            </a:r>
          </a:p>
          <a:p>
            <a:pPr lvl="0"/>
            <a:r>
              <a:rPr lang="ru-RU" sz="1800" b="1" dirty="0">
                <a:solidFill>
                  <a:schemeClr val="tx1"/>
                </a:solidFill>
              </a:rPr>
              <a:t>Сочинение авторских сказок;</a:t>
            </a:r>
          </a:p>
          <a:p>
            <a:pPr lvl="0"/>
            <a:r>
              <a:rPr lang="ru-RU" sz="1800" b="1" dirty="0">
                <a:solidFill>
                  <a:schemeClr val="tx1"/>
                </a:solidFill>
              </a:rPr>
              <a:t>Сочинение сказок по рисункам, аппликациям, коллажам;</a:t>
            </a:r>
          </a:p>
          <a:p>
            <a:pPr lvl="0"/>
            <a:r>
              <a:rPr lang="ru-RU" sz="1800" b="1" dirty="0">
                <a:solidFill>
                  <a:schemeClr val="tx1"/>
                </a:solidFill>
              </a:rPr>
              <a:t>Переделывание существующих народных или авторских сказок (изменение деталей, конца, элементов сюжета, введение новых героев);</a:t>
            </a:r>
          </a:p>
          <a:p>
            <a:pPr lvl="0"/>
            <a:r>
              <a:rPr lang="ru-RU" sz="1800" b="1" dirty="0">
                <a:solidFill>
                  <a:schemeClr val="tx1"/>
                </a:solidFill>
              </a:rPr>
              <a:t>Постановка сказок с помощью изготовленных самостоятельно персонажей, пальчиковых и перчаточных кукол;</a:t>
            </a:r>
          </a:p>
          <a:p>
            <a:pPr lvl="0"/>
            <a:r>
              <a:rPr lang="ru-RU" sz="1800" b="1" dirty="0">
                <a:solidFill>
                  <a:schemeClr val="tx1"/>
                </a:solidFill>
              </a:rPr>
              <a:t>Сочинение сказочных историй «от 1-го лица» с использованием подручных предметов.</a:t>
            </a:r>
          </a:p>
        </p:txBody>
      </p:sp>
    </p:spTree>
    <p:extLst>
      <p:ext uri="{BB962C8B-B14F-4D97-AF65-F5344CB8AC3E}">
        <p14:creationId xmlns:p14="http://schemas.microsoft.com/office/powerpoint/2010/main" val="276972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476672"/>
            <a:ext cx="8115328" cy="5649491"/>
          </a:xfrm>
        </p:spPr>
        <p:txBody>
          <a:bodyPr/>
          <a:lstStyle/>
          <a:p>
            <a:pPr marL="0" indent="0"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Водно-песочная </a:t>
            </a:r>
            <a:r>
              <a:rPr lang="ru-RU" sz="2000" b="1" dirty="0">
                <a:solidFill>
                  <a:srgbClr val="FF0000"/>
                </a:solidFill>
              </a:rPr>
              <a:t>терапия</a:t>
            </a:r>
            <a:r>
              <a:rPr lang="ru-RU" sz="2000" b="1" dirty="0">
                <a:solidFill>
                  <a:schemeClr val="tx1"/>
                </a:solidFill>
              </a:rPr>
              <a:t>, песочная анимация - наиболее эффективный метод коррекционно-развивающей работы с детьми, имеющими грубое нарушение интеллектуального, психомоторного и </a:t>
            </a:r>
            <a:r>
              <a:rPr lang="ru-RU" sz="2000" b="1" dirty="0" err="1">
                <a:solidFill>
                  <a:schemeClr val="tx1"/>
                </a:solidFill>
              </a:rPr>
              <a:t>психоречевого</a:t>
            </a:r>
            <a:r>
              <a:rPr lang="ru-RU" sz="2000" b="1" dirty="0">
                <a:solidFill>
                  <a:schemeClr val="tx1"/>
                </a:solidFill>
              </a:rPr>
              <a:t> развития. Водная терапия способствует расслаблению </a:t>
            </a:r>
            <a:r>
              <a:rPr lang="ru-RU" sz="2000" b="1" dirty="0" err="1">
                <a:solidFill>
                  <a:schemeClr val="tx1"/>
                </a:solidFill>
              </a:rPr>
              <a:t>спастики</a:t>
            </a:r>
            <a:r>
              <a:rPr lang="ru-RU" sz="2000" b="1" dirty="0">
                <a:solidFill>
                  <a:schemeClr val="tx1"/>
                </a:solidFill>
              </a:rPr>
              <a:t> рук, улучшению хватательных движений, моторной ловкости и развитию зрительно-моторной координации. Песочная терапия </a:t>
            </a:r>
            <a:r>
              <a:rPr lang="ru-RU" sz="2000" b="1" dirty="0" err="1">
                <a:solidFill>
                  <a:schemeClr val="tx1"/>
                </a:solidFill>
              </a:rPr>
              <a:t>коррегирует</a:t>
            </a:r>
            <a:r>
              <a:rPr lang="ru-RU" sz="2000" b="1" dirty="0">
                <a:solidFill>
                  <a:schemeClr val="tx1"/>
                </a:solidFill>
              </a:rPr>
              <a:t> память, внимание, логическое мышление, стимулирует развитие воображения, речи, способствует снижению страхов, тревожности через выполнение специфических заданий: песочной анимации (рисование на песке картин, сказок, «мультиков»), поисков «клада», создания «песочных картин» из мелких игрушек. Занятия с водой и песком создают релаксационный эффект, что способствует снижению </a:t>
            </a:r>
            <a:r>
              <a:rPr lang="ru-RU" sz="2000" b="1" dirty="0" err="1">
                <a:solidFill>
                  <a:schemeClr val="tx1"/>
                </a:solidFill>
              </a:rPr>
              <a:t>спастики</a:t>
            </a:r>
            <a:r>
              <a:rPr lang="ru-RU" sz="2000" b="1" dirty="0">
                <a:solidFill>
                  <a:schemeClr val="tx1"/>
                </a:solidFill>
              </a:rPr>
              <a:t> рук, коррекции страхов, тревожных состояний, снятию </a:t>
            </a:r>
            <a:r>
              <a:rPr lang="ru-RU" sz="2000" b="1" dirty="0" err="1">
                <a:solidFill>
                  <a:schemeClr val="tx1"/>
                </a:solidFill>
              </a:rPr>
              <a:t>гиперактивных</a:t>
            </a:r>
            <a:r>
              <a:rPr lang="ru-RU" sz="2000" b="1" dirty="0">
                <a:solidFill>
                  <a:schemeClr val="tx1"/>
                </a:solidFill>
              </a:rPr>
              <a:t> и </a:t>
            </a:r>
            <a:r>
              <a:rPr lang="ru-RU" sz="2000" b="1" dirty="0" err="1">
                <a:solidFill>
                  <a:schemeClr val="tx1"/>
                </a:solidFill>
              </a:rPr>
              <a:t>гипервозбудимых</a:t>
            </a:r>
            <a:r>
              <a:rPr lang="ru-RU" sz="2000" b="1" dirty="0">
                <a:solidFill>
                  <a:schemeClr val="tx1"/>
                </a:solidFill>
              </a:rPr>
              <a:t> реакций.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4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60648"/>
            <a:ext cx="6552728" cy="5400600"/>
          </a:xfrm>
        </p:spPr>
        <p:txBody>
          <a:bodyPr/>
          <a:lstStyle/>
          <a:p>
            <a:pPr marL="0" indent="0">
              <a:buNone/>
            </a:pPr>
            <a:endParaRPr lang="ru-RU" sz="2800" b="1" dirty="0" smtClean="0"/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Невозможно охватить все многообразие методов и приемов, которые используются для коррекционно-развивающей работы с «особыми» детьми</a:t>
            </a:r>
            <a:r>
              <a:rPr lang="ru-RU" sz="2400" dirty="0" smtClean="0">
                <a:solidFill>
                  <a:schemeClr val="tx1"/>
                </a:solidFill>
              </a:rPr>
              <a:t>. Подробнее хотелось бы сегодня поработать со </a:t>
            </a:r>
            <a:r>
              <a:rPr lang="ru-RU" sz="2400" dirty="0" err="1" smtClean="0">
                <a:solidFill>
                  <a:schemeClr val="tx1"/>
                </a:solidFill>
              </a:rPr>
              <a:t>сказкотерапией</a:t>
            </a:r>
            <a:r>
              <a:rPr lang="ru-RU" sz="2400" dirty="0" smtClean="0">
                <a:solidFill>
                  <a:schemeClr val="tx1"/>
                </a:solidFill>
              </a:rPr>
              <a:t>, считаю, что </a:t>
            </a:r>
            <a:r>
              <a:rPr lang="ru-RU" sz="2400" dirty="0">
                <a:solidFill>
                  <a:schemeClr val="tx1"/>
                </a:solidFill>
              </a:rPr>
              <a:t>индивидуальный подход к каждому ребенку, упорный систематический труд, сотрудничество специалистов, родителей и ребенка помогут преодолеть трудности и дадут ребенку шанс успешно адаптироваться </a:t>
            </a:r>
            <a:r>
              <a:rPr lang="ru-RU" sz="2400" dirty="0" smtClean="0">
                <a:solidFill>
                  <a:schemeClr val="tx1"/>
                </a:solidFill>
              </a:rPr>
              <a:t>в обществе.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9685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205867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496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Calibri</vt:lpstr>
      <vt:lpstr>1_Тема Office</vt:lpstr>
      <vt:lpstr>Мастер-класс для педагогов:  «Психокоррекционая работа с детьми с ОВЗ с элементам сказкотерапии». </vt:lpstr>
      <vt:lpstr>Презентация PowerPoint</vt:lpstr>
      <vt:lpstr>Теоретическая часть. </vt:lpstr>
      <vt:lpstr>Методы психокоррекционной работы.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Шаблон презентации</cp:keywords>
  <cp:lastModifiedBy>Q1</cp:lastModifiedBy>
  <cp:revision>95</cp:revision>
  <dcterms:created xsi:type="dcterms:W3CDTF">2014-07-06T18:18:01Z</dcterms:created>
  <dcterms:modified xsi:type="dcterms:W3CDTF">2020-05-14T16:50:57Z</dcterms:modified>
</cp:coreProperties>
</file>