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747" autoAdjust="0"/>
  </p:normalViewPr>
  <p:slideViewPr>
    <p:cSldViewPr>
      <p:cViewPr varScale="1">
        <p:scale>
          <a:sx n="51" d="100"/>
          <a:sy n="51" d="100"/>
        </p:scale>
        <p:origin x="-73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411CDCA-F53B-495C-B2F1-63E8343F838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AFDDCDD-C378-46DD-B6C2-C7CDEF53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МБДОУ «Детский сад «Лукоморье» структурное подразделение «Тополёк»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340768"/>
            <a:ext cx="8062912" cy="5184576"/>
          </a:xfrm>
        </p:spPr>
        <p:txBody>
          <a:bodyPr>
            <a:noAutofit/>
          </a:bodyPr>
          <a:lstStyle/>
          <a:p>
            <a:pPr algn="ctr"/>
            <a:endParaRPr lang="ru-RU" sz="3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Развитие мелкой моторики рук у детей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дошкольников с ОВЗ посредством </a:t>
            </a:r>
            <a:r>
              <a:rPr lang="ru-RU" sz="3600" dirty="0" err="1" smtClean="0">
                <a:solidFill>
                  <a:schemeClr val="tx1"/>
                </a:solidFill>
                <a:latin typeface="Arial Black" pitchFamily="34" charset="0"/>
              </a:rPr>
              <a:t>кинезиологических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 упражнений»</a:t>
            </a:r>
            <a:endParaRPr lang="ru-RU" sz="3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ыполнила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читель-дефектолог 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Arial Black" pitchFamily="34" charset="0"/>
              </a:rPr>
              <a:t>Пахильченко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Г.А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г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.о.г. Михайловка 2020 год</a:t>
            </a:r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45719" cy="6153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9302" y="290513"/>
            <a:ext cx="8317159" cy="30178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8" name="Picture 2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9302" y="3427413"/>
            <a:ext cx="8317159" cy="30178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45719" cy="6153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17159" cy="30178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8" name="Picture 5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4911" y="3427413"/>
            <a:ext cx="8494502" cy="30178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75330" cy="6153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817" y="290732"/>
            <a:ext cx="45719" cy="30175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5536" y="3427124"/>
            <a:ext cx="45719" cy="30175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6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5814" y="290513"/>
            <a:ext cx="8317159" cy="30178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8" name="Picture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7904" y="3427413"/>
            <a:ext cx="8372979" cy="30178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75330" cy="6153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90732"/>
            <a:ext cx="72008" cy="30175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5536" y="3427124"/>
            <a:ext cx="72008" cy="30175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8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1533" y="290513"/>
            <a:ext cx="8317159" cy="30178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8" name="Picture 9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5752" y="3427413"/>
            <a:ext cx="8397283" cy="30178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КИНЕЗИОЛОГИЯ ОТНОСИТСЯ К ЗДОРОВЬЕСБЕРЕГАЮЩЕЙ ТЕХНОЛОГИИ.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907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50" dirty="0" smtClean="0"/>
              <a:t>Под </a:t>
            </a:r>
            <a:r>
              <a:rPr lang="ru-RU" sz="2250" dirty="0" smtClean="0"/>
              <a:t>влиянием</a:t>
            </a:r>
          </a:p>
          <a:p>
            <a:pPr>
              <a:buNone/>
            </a:pPr>
            <a:r>
              <a:rPr lang="ru-RU" sz="2250" dirty="0" err="1" smtClean="0"/>
              <a:t>к</a:t>
            </a:r>
            <a:r>
              <a:rPr lang="ru-RU" sz="2250" dirty="0" err="1" smtClean="0"/>
              <a:t>инезиологических</a:t>
            </a:r>
            <a:r>
              <a:rPr lang="ru-RU" sz="2250" dirty="0" smtClean="0"/>
              <a:t> </a:t>
            </a:r>
          </a:p>
          <a:p>
            <a:pPr>
              <a:buNone/>
            </a:pPr>
            <a:r>
              <a:rPr lang="ru-RU" sz="2250" dirty="0" smtClean="0"/>
              <a:t>тренировок</a:t>
            </a:r>
            <a:endParaRPr lang="ru-RU" sz="2250" dirty="0" smtClean="0"/>
          </a:p>
          <a:p>
            <a:pPr>
              <a:buNone/>
            </a:pPr>
            <a:r>
              <a:rPr lang="ru-RU" sz="2250" dirty="0" smtClean="0"/>
              <a:t>в организме происходят</a:t>
            </a:r>
          </a:p>
          <a:p>
            <a:pPr>
              <a:buNone/>
            </a:pPr>
            <a:r>
              <a:rPr lang="ru-RU" sz="2250" dirty="0" smtClean="0"/>
              <a:t>положительные структурные</a:t>
            </a:r>
          </a:p>
          <a:p>
            <a:pPr>
              <a:buNone/>
            </a:pPr>
            <a:r>
              <a:rPr lang="ru-RU" sz="2250" dirty="0" smtClean="0"/>
              <a:t>изменения. При этом, чем</a:t>
            </a:r>
          </a:p>
          <a:p>
            <a:pPr>
              <a:buNone/>
            </a:pPr>
            <a:r>
              <a:rPr lang="ru-RU" sz="2250" dirty="0" smtClean="0"/>
              <a:t>интенсивнее нагрузка, тем</a:t>
            </a:r>
          </a:p>
          <a:p>
            <a:pPr>
              <a:buNone/>
            </a:pPr>
            <a:r>
              <a:rPr lang="ru-RU" sz="2250" dirty="0" smtClean="0"/>
              <a:t>значительнее эти изменения.</a:t>
            </a:r>
          </a:p>
          <a:p>
            <a:pPr>
              <a:buNone/>
            </a:pPr>
            <a:r>
              <a:rPr lang="ru-RU" sz="2250" dirty="0" smtClean="0"/>
              <a:t>Данная методика позволяет</a:t>
            </a:r>
          </a:p>
          <a:p>
            <a:pPr>
              <a:buNone/>
            </a:pPr>
            <a:r>
              <a:rPr lang="ru-RU" sz="2250" dirty="0" smtClean="0"/>
              <a:t>выявить скрытые способности</a:t>
            </a:r>
          </a:p>
          <a:p>
            <a:pPr>
              <a:buNone/>
            </a:pPr>
            <a:r>
              <a:rPr lang="ru-RU" sz="2250" dirty="0" smtClean="0"/>
              <a:t>ребёнка и расширить границы</a:t>
            </a:r>
          </a:p>
          <a:p>
            <a:pPr>
              <a:buNone/>
            </a:pPr>
            <a:r>
              <a:rPr lang="ru-RU" sz="2250" dirty="0" smtClean="0"/>
              <a:t>возможностей его мозга</a:t>
            </a:r>
            <a:r>
              <a:rPr lang="ru-RU" sz="2250" dirty="0" smtClean="0"/>
              <a:t>.</a:t>
            </a:r>
            <a:endParaRPr lang="ru-RU" sz="2250" dirty="0" smtClean="0"/>
          </a:p>
        </p:txBody>
      </p:sp>
      <p:pic>
        <p:nvPicPr>
          <p:cNvPr id="5" name="Содержимое 4" descr="06dba1646c975b3b961e0524728120d8b1408c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536504" cy="41764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Две значимых моторики.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Моторик две – мелкая и</a:t>
            </a:r>
          </a:p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крупная. И обе одинаково</a:t>
            </a:r>
          </a:p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значимы для развития</a:t>
            </a:r>
          </a:p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детей.     </a:t>
            </a:r>
          </a:p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Мелкая моторика – это</a:t>
            </a:r>
          </a:p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точные, хорошо</a:t>
            </a:r>
          </a:p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скоординированные</a:t>
            </a:r>
          </a:p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движения пальцами,</a:t>
            </a:r>
          </a:p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крупная же – движения</a:t>
            </a:r>
          </a:p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тела (корпуса, рук, ног).</a:t>
            </a:r>
          </a:p>
          <a:p>
            <a:pPr>
              <a:lnSpc>
                <a:spcPct val="110000"/>
              </a:lnSpc>
              <a:buNone/>
            </a:pPr>
            <a:r>
              <a:rPr lang="ru-RU" sz="2300" dirty="0" smtClean="0">
                <a:latin typeface="+mj-lt"/>
              </a:rPr>
              <a:t>Остановимся подробнее на</a:t>
            </a:r>
          </a:p>
          <a:p>
            <a:pPr>
              <a:lnSpc>
                <a:spcPct val="110000"/>
              </a:lnSpc>
              <a:buNone/>
            </a:pPr>
            <a:r>
              <a:rPr lang="ru-RU" sz="2300" u="sng" dirty="0" smtClean="0">
                <a:latin typeface="+mj-lt"/>
              </a:rPr>
              <a:t>мелкой моторике.</a:t>
            </a:r>
            <a:endParaRPr lang="ru-RU" sz="2300" dirty="0">
              <a:latin typeface="+mj-lt"/>
            </a:endParaRPr>
          </a:p>
        </p:txBody>
      </p:sp>
      <p:pic>
        <p:nvPicPr>
          <p:cNvPr id="7" name="Содержимое 6" descr="a415b1528274232ffadfde72bb22c29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172272" cy="43204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Зачем развивать мелкую моторику?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Развитие мелкой моторики рук - один из показателей психического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развития ребенка.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endParaRPr lang="ru-RU" sz="21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Высокий уровень развития мелкой моторики свидетельствует  о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зрелости коры головного мозга и о психологической готовности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ребенка к школе.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endParaRPr lang="ru-RU" sz="21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Мелкая моторика – основа развития психических процессов: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внимания, памяти, восприятия, мышления и речи, пространственных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представлений.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endParaRPr lang="ru-RU" sz="21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Начинать работу по развитию мелкой моторики необходимо с самого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раннего возраста. 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2100" dirty="0" smtClean="0">
                <a:latin typeface="+mj-lt"/>
                <a:cs typeface="Times New Roman" pitchFamily="18" charset="0"/>
              </a:rPr>
              <a:t>	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endParaRPr lang="ru-RU" sz="1300" dirty="0" smtClean="0">
              <a:latin typeface="+mj-lt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Процесс развития мелкой моторики детских рук довольно длителен. </a:t>
            </a:r>
            <a:r>
              <a:rPr lang="ru-RU" sz="4400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4400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r>
              <a:rPr lang="ru-RU" sz="4000" dirty="0" smtClean="0">
                <a:latin typeface="+mj-lt"/>
                <a:cs typeface="Times New Roman" pitchFamily="18" charset="0"/>
              </a:rPr>
              <a:t>Средства развития мелкой моторики: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Arial" charset="0"/>
              <a:buNone/>
            </a:pPr>
            <a:endParaRPr lang="ru-RU" sz="40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Пальчиковые игры 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Завязывание лент, шнурков, узелков на верёвке.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Мозаика.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Застёгивание и расстёгивание пуговиц, кнопок, крючков.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Закручивание и раскручивание крышек банок, пузырьков и т. д.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Нанизывание пирамидки, собирание матрешки.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Рисование.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Аппликация.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Переборка круп.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Лепка из глины и пластилина.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Изготовление поделок из природного материала.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Нанизывание бус и пуговиц.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Всасывание пипеткой воды.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Сматывание шерстяной пряжи в клубки.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+mj-lt"/>
                <a:cs typeface="Times New Roman" pitchFamily="18" charset="0"/>
              </a:rPr>
              <a:t>Игры, где требуется что-то брать или вытаскивать, сжимать-разжимать, выливать-наливать, насыпать-высыпать, проталкивать в отверстия и т.д.</a:t>
            </a:r>
            <a:endParaRPr lang="ru-RU" sz="4000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mozaika-l4614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404664"/>
            <a:ext cx="4038600" cy="3744416"/>
          </a:xfrm>
        </p:spPr>
      </p:pic>
      <p:pic>
        <p:nvPicPr>
          <p:cNvPr id="5" name="Picture 2" descr="\\1c\общая сетевая\общая сетевая папка\Ангелина\ris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8884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Развиваем пальчики в домашних условиях.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Разминаем пальчиками тесто, глину, пластилин, лепим что-нибудь.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Нанизываем бусинки, пуговки на нитки (взрослый рядом!).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Заводим будильник, игрушки ключиком.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Штрихуем, рисуем, раскрашиваем карандашом, мелками, красками.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Режем детскими ножницами (вместе с мамой и папой!).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Конструируем из бумаги, шьём, вышиваем, вяжем.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Рисуем узоры по клеточкам в тетради.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Занимаемся на домашних снарядах, где требуется захват пальцами (кольца, перекладина).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Хлопаем в ладоши тихо, громко, в разном темпе.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Катаем по очереди каждым пальцем мелкие бусинки, камешки, шарики (под присмотром взрослого).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Делаем пальчиковую гимнастику.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Пальчиковая гимнастика (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</a:rPr>
              <a:t>кинезиологическая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504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504"/>
              </a:spcBef>
              <a:buNone/>
            </a:pPr>
            <a:r>
              <a:rPr lang="ru-RU" sz="1700" b="1" u="sng" dirty="0" err="1" smtClean="0">
                <a:latin typeface="+mj-lt"/>
                <a:cs typeface="Times New Roman" pitchFamily="18" charset="0"/>
              </a:rPr>
              <a:t>Кинезиология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- наука о развитии головного мозга, умственных способностей</a:t>
            </a:r>
          </a:p>
          <a:p>
            <a:pPr>
              <a:lnSpc>
                <a:spcPct val="90000"/>
              </a:lnSpc>
              <a:spcBef>
                <a:spcPts val="504"/>
              </a:spcBef>
              <a:buNone/>
            </a:pPr>
            <a:r>
              <a:rPr lang="ru-RU" sz="1700" dirty="0" smtClean="0">
                <a:latin typeface="+mj-lt"/>
                <a:cs typeface="Times New Roman" pitchFamily="18" charset="0"/>
              </a:rPr>
              <a:t>и физического здоровья через определенные двигательные упражнения.</a:t>
            </a:r>
          </a:p>
          <a:p>
            <a:pPr>
              <a:spcBef>
                <a:spcPts val="504"/>
              </a:spcBef>
              <a:buNone/>
            </a:pPr>
            <a:endParaRPr lang="ru-RU" sz="1700" dirty="0" smtClean="0">
              <a:latin typeface="+mj-lt"/>
            </a:endParaRPr>
          </a:p>
          <a:p>
            <a:pPr>
              <a:spcBef>
                <a:spcPts val="504"/>
              </a:spcBef>
              <a:buNone/>
            </a:pPr>
            <a:r>
              <a:rPr lang="ru-RU" sz="1700" b="1" u="sng" dirty="0" err="1" smtClean="0">
                <a:latin typeface="+mj-lt"/>
              </a:rPr>
              <a:t>Кинезиологические</a:t>
            </a:r>
            <a:r>
              <a:rPr lang="ru-RU" sz="1700" b="1" u="sng" dirty="0" smtClean="0">
                <a:latin typeface="+mj-lt"/>
              </a:rPr>
              <a:t> упражнения </a:t>
            </a:r>
            <a:r>
              <a:rPr lang="ru-RU" sz="1700" u="sng" dirty="0" smtClean="0">
                <a:latin typeface="+mj-lt"/>
              </a:rPr>
              <a:t> </a:t>
            </a:r>
            <a:r>
              <a:rPr lang="ru-RU" sz="1700" dirty="0" smtClean="0">
                <a:latin typeface="+mj-lt"/>
              </a:rPr>
              <a:t>-  это комплекс упражнений, позволяющий</a:t>
            </a:r>
          </a:p>
          <a:p>
            <a:pPr>
              <a:spcBef>
                <a:spcPts val="504"/>
              </a:spcBef>
              <a:buNone/>
            </a:pPr>
            <a:r>
              <a:rPr lang="ru-RU" sz="1700" dirty="0" smtClean="0">
                <a:latin typeface="+mj-lt"/>
              </a:rPr>
              <a:t>активизировать межполушарное взаимодействие, различные отделы больших</a:t>
            </a:r>
          </a:p>
          <a:p>
            <a:pPr>
              <a:spcBef>
                <a:spcPts val="504"/>
              </a:spcBef>
              <a:buNone/>
            </a:pPr>
            <a:r>
              <a:rPr lang="ru-RU" sz="1700" dirty="0" smtClean="0">
                <a:latin typeface="+mj-lt"/>
              </a:rPr>
              <a:t>полушарий. Они </a:t>
            </a:r>
            <a:r>
              <a:rPr lang="ru-RU" sz="1700" spc="120" dirty="0" smtClean="0">
                <a:latin typeface="+mj-lt"/>
                <a:cs typeface="Arial" pitchFamily="34" charset="0"/>
              </a:rPr>
              <a:t>развивают межполушарную специализацию,</a:t>
            </a:r>
          </a:p>
          <a:p>
            <a:pPr>
              <a:spcBef>
                <a:spcPts val="504"/>
              </a:spcBef>
              <a:buNone/>
            </a:pPr>
            <a:r>
              <a:rPr lang="ru-RU" sz="1700" spc="120" dirty="0" smtClean="0">
                <a:latin typeface="+mj-lt"/>
                <a:cs typeface="Arial" pitchFamily="34" charset="0"/>
              </a:rPr>
              <a:t>развивают межполушарное взаимодействие, синхронизируют работу</a:t>
            </a:r>
          </a:p>
          <a:p>
            <a:pPr>
              <a:spcBef>
                <a:spcPts val="504"/>
              </a:spcBef>
              <a:buNone/>
            </a:pPr>
            <a:r>
              <a:rPr lang="ru-RU" sz="1700" spc="120" dirty="0" smtClean="0">
                <a:latin typeface="+mj-lt"/>
                <a:cs typeface="Arial" pitchFamily="34" charset="0"/>
              </a:rPr>
              <a:t>полушарий, </a:t>
            </a:r>
            <a:r>
              <a:rPr lang="ru-RU" sz="1700" dirty="0" smtClean="0">
                <a:latin typeface="+mj-lt"/>
              </a:rPr>
              <a:t>Развивают мышление ребенка через движение.</a:t>
            </a:r>
          </a:p>
          <a:p>
            <a:pPr algn="just">
              <a:lnSpc>
                <a:spcPct val="90000"/>
              </a:lnSpc>
              <a:spcBef>
                <a:spcPts val="504"/>
              </a:spcBef>
              <a:buNone/>
              <a:defRPr/>
            </a:pPr>
            <a:endParaRPr lang="ru-RU" sz="1700" spc="100" dirty="0" smtClean="0">
              <a:latin typeface="+mj-lt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ts val="504"/>
              </a:spcBef>
              <a:buNone/>
              <a:defRPr/>
            </a:pPr>
            <a:r>
              <a:rPr lang="ru-RU" sz="1700" b="1" u="sng" spc="100" dirty="0" smtClean="0">
                <a:latin typeface="+mj-lt"/>
                <a:cs typeface="Arial" pitchFamily="34" charset="0"/>
              </a:rPr>
              <a:t>Применение данного метода </a:t>
            </a:r>
            <a:r>
              <a:rPr lang="ru-RU" sz="1700" spc="100" dirty="0" smtClean="0">
                <a:latin typeface="+mj-lt"/>
                <a:cs typeface="Arial" pitchFamily="34" charset="0"/>
              </a:rPr>
              <a:t>позволяет улучшить у ребенка память,</a:t>
            </a:r>
          </a:p>
          <a:p>
            <a:pPr algn="just">
              <a:lnSpc>
                <a:spcPct val="90000"/>
              </a:lnSpc>
              <a:spcBef>
                <a:spcPts val="504"/>
              </a:spcBef>
              <a:buNone/>
              <a:defRPr/>
            </a:pPr>
            <a:r>
              <a:rPr lang="ru-RU" sz="1700" spc="100" dirty="0" smtClean="0">
                <a:latin typeface="+mj-lt"/>
                <a:cs typeface="Arial" pitchFamily="34" charset="0"/>
              </a:rPr>
              <a:t>внимание, речь, пространственные представления, мелкую и крупную</a:t>
            </a:r>
          </a:p>
          <a:p>
            <a:pPr algn="just">
              <a:lnSpc>
                <a:spcPct val="90000"/>
              </a:lnSpc>
              <a:spcBef>
                <a:spcPts val="504"/>
              </a:spcBef>
              <a:buNone/>
              <a:defRPr/>
            </a:pPr>
            <a:r>
              <a:rPr lang="ru-RU" sz="1700" spc="100" dirty="0" smtClean="0">
                <a:latin typeface="+mj-lt"/>
                <a:cs typeface="Arial" pitchFamily="34" charset="0"/>
              </a:rPr>
              <a:t>моторику, снижает утомляемость, повышает способность к</a:t>
            </a:r>
          </a:p>
          <a:p>
            <a:pPr algn="just">
              <a:lnSpc>
                <a:spcPct val="90000"/>
              </a:lnSpc>
              <a:spcBef>
                <a:spcPts val="504"/>
              </a:spcBef>
              <a:buNone/>
              <a:defRPr/>
            </a:pPr>
            <a:r>
              <a:rPr lang="ru-RU" sz="1700" spc="100" dirty="0" smtClean="0">
                <a:latin typeface="+mj-lt"/>
                <a:cs typeface="Arial" pitchFamily="34" charset="0"/>
              </a:rPr>
              <a:t>произвольному контролю.</a:t>
            </a:r>
          </a:p>
          <a:p>
            <a:pPr>
              <a:lnSpc>
                <a:spcPct val="90000"/>
              </a:lnSpc>
              <a:spcBef>
                <a:spcPts val="504"/>
              </a:spcBef>
              <a:buNone/>
              <a:defRPr/>
            </a:pPr>
            <a:r>
              <a:rPr lang="ru-RU" sz="1600" spc="120" dirty="0" smtClean="0">
                <a:latin typeface="+mj-lt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504"/>
              </a:spcBef>
              <a:buNone/>
              <a:defRPr/>
            </a:pPr>
            <a:r>
              <a:rPr lang="ru-RU" sz="1600" spc="120" dirty="0" smtClean="0">
                <a:latin typeface="+mj-lt"/>
                <a:cs typeface="Arial" pitchFamily="34" charset="0"/>
              </a:rPr>
              <a:t> </a:t>
            </a:r>
            <a:endParaRPr lang="ru-RU" sz="1000" spc="1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ru-RU" sz="1000" b="1" dirty="0" smtClean="0">
              <a:latin typeface="+mj-lt"/>
            </a:endParaRPr>
          </a:p>
          <a:p>
            <a:pPr>
              <a:buNone/>
            </a:pPr>
            <a:endParaRPr lang="ru-RU" sz="1000" b="1" dirty="0" smtClean="0">
              <a:latin typeface="+mj-lt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0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Рекомендации по применению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кинезиологических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игр и упражнений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выполнении домашнего задания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Доброжелательная обстановка.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Систематичность проведения игр и упражнений.        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Постепенное усложнение и наращивание темпа</a:t>
            </a:r>
          </a:p>
          <a:p>
            <a:pPr>
              <a:lnSpc>
                <a:spcPct val="110000"/>
              </a:lnSpc>
              <a:spcBef>
                <a:spcPts val="504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заданий.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Точность выполнения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504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упражнений.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упражнений на занятиях и в свободное</a:t>
            </a:r>
          </a:p>
          <a:p>
            <a:pPr>
              <a:lnSpc>
                <a:spcPct val="110000"/>
              </a:lnSpc>
              <a:spcBef>
                <a:spcPts val="504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время.</a:t>
            </a:r>
          </a:p>
          <a:p>
            <a:pPr>
              <a:lnSpc>
                <a:spcPct val="110000"/>
              </a:lnSpc>
              <a:spcBef>
                <a:spcPts val="504"/>
              </a:spcBef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 членов семьи воспитанников в данный</a:t>
            </a:r>
          </a:p>
          <a:p>
            <a:pPr>
              <a:lnSpc>
                <a:spcPct val="110000"/>
              </a:lnSpc>
              <a:spcBef>
                <a:spcPts val="504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процесс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Пальчиковые ритмы.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u="sng" dirty="0" smtClean="0"/>
              <a:t>Инструкция:</a:t>
            </a:r>
            <a:r>
              <a:rPr lang="ru-RU" sz="3200" u="sng" dirty="0" smtClean="0"/>
              <a:t> </a:t>
            </a:r>
            <a:r>
              <a:rPr lang="ru-RU" sz="3200" dirty="0" smtClean="0"/>
              <a:t>«Делай, как я!».</a:t>
            </a:r>
          </a:p>
          <a:p>
            <a:pPr>
              <a:buNone/>
            </a:pPr>
            <a:endParaRPr lang="ru-RU" sz="3200" b="1" u="sng" dirty="0" smtClean="0"/>
          </a:p>
          <a:p>
            <a:pPr>
              <a:buNone/>
            </a:pPr>
            <a:r>
              <a:rPr lang="ru-RU" sz="3200" b="1" u="sng" dirty="0" smtClean="0"/>
              <a:t>Цель</a:t>
            </a:r>
            <a:r>
              <a:rPr lang="ru-RU" sz="3200" b="1" u="sng" dirty="0" smtClean="0"/>
              <a:t>: </a:t>
            </a:r>
            <a:r>
              <a:rPr lang="ru-RU" sz="3200" dirty="0" smtClean="0"/>
              <a:t>Учить повторять позы и движения </a:t>
            </a:r>
            <a:r>
              <a:rPr lang="ru-RU" sz="3200" dirty="0" smtClean="0"/>
              <a:t>по карточкам</a:t>
            </a:r>
            <a:r>
              <a:rPr lang="ru-RU" sz="3200" dirty="0" smtClean="0"/>
              <a:t>, по </a:t>
            </a:r>
            <a:r>
              <a:rPr lang="ru-RU" sz="3200" dirty="0" smtClean="0"/>
              <a:t>подражанию,</a:t>
            </a:r>
          </a:p>
          <a:p>
            <a:pPr>
              <a:buNone/>
            </a:pPr>
            <a:r>
              <a:rPr lang="ru-RU" sz="3200" dirty="0" smtClean="0"/>
              <a:t>по словесной инструкции</a:t>
            </a:r>
            <a:r>
              <a:rPr lang="ru-RU" sz="3200" dirty="0" smtClean="0"/>
              <a:t>, по памяти.</a:t>
            </a:r>
          </a:p>
          <a:p>
            <a:pPr>
              <a:buNone/>
            </a:pPr>
            <a:endParaRPr lang="ru-RU" sz="3200" b="1" u="sng" dirty="0" smtClean="0"/>
          </a:p>
          <a:p>
            <a:pPr>
              <a:buNone/>
            </a:pPr>
            <a:r>
              <a:rPr lang="ru-RU" sz="3200" b="1" u="sng" dirty="0" smtClean="0"/>
              <a:t>Ход </a:t>
            </a:r>
            <a:r>
              <a:rPr lang="ru-RU" sz="3200" b="1" u="sng" dirty="0" smtClean="0"/>
              <a:t>гимнастики: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Сначала делаем позу одной рукой, затем меняем руку, затем выполняем цепочку двумя руками.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Картинки также лежат перед ребенком.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Каждую позу рук показываем и озвучиваем: хлоп, класс,</a:t>
            </a:r>
          </a:p>
          <a:p>
            <a:pPr>
              <a:buNone/>
            </a:pPr>
            <a:r>
              <a:rPr lang="ru-RU" sz="3200" dirty="0" smtClean="0"/>
              <a:t>      топ, рука, ладонь, дзинь.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После выполнения каждой позы ребенок свободно кладет</a:t>
            </a:r>
          </a:p>
          <a:p>
            <a:pPr>
              <a:buNone/>
            </a:pPr>
            <a:r>
              <a:rPr lang="ru-RU" sz="3200" dirty="0" smtClean="0"/>
              <a:t>      руку на стол.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Каждая цепочка повторяется 3-4 раза (обязательно с</a:t>
            </a:r>
          </a:p>
          <a:p>
            <a:pPr>
              <a:buNone/>
            </a:pPr>
            <a:r>
              <a:rPr lang="ru-RU" sz="3200" dirty="0" smtClean="0"/>
              <a:t>      проговариванием).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После многократных повторений можно попробовать</a:t>
            </a:r>
          </a:p>
          <a:p>
            <a:pPr>
              <a:buNone/>
            </a:pPr>
            <a:r>
              <a:rPr lang="ru-RU" sz="3200" dirty="0" smtClean="0"/>
              <a:t>      запомнить цепочку поз и повторить по памяти.</a:t>
            </a:r>
          </a:p>
          <a:p>
            <a:pPr>
              <a:buNone/>
            </a:pPr>
            <a:endParaRPr lang="ru-RU" sz="32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216</TotalTime>
  <Words>680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МБДОУ «Детский сад «Лукоморье» структурное подразделение «Тополёк»</vt:lpstr>
      <vt:lpstr>Две значимых моторики.</vt:lpstr>
      <vt:lpstr>Зачем развивать мелкую моторику?</vt:lpstr>
      <vt:lpstr>Процесс развития мелкой моторики детских рук довольно длителен.  </vt:lpstr>
      <vt:lpstr>Слайд 5</vt:lpstr>
      <vt:lpstr>Развиваем пальчики в домашних условиях.</vt:lpstr>
      <vt:lpstr>Пальчиковая гимнастика (кинезиологическая).</vt:lpstr>
      <vt:lpstr>Рекомендации по применению кинезиологических игр и упражнений при выполнении домашнего задания.</vt:lpstr>
      <vt:lpstr>Пальчиковые ритмы.</vt:lpstr>
      <vt:lpstr>Слайд 10</vt:lpstr>
      <vt:lpstr>Слайд 11</vt:lpstr>
      <vt:lpstr>Слайд 12</vt:lpstr>
      <vt:lpstr>Слайд 13</vt:lpstr>
      <vt:lpstr>КИНЕЗИОЛОГИЯ ОТНОСИТСЯ К ЗДОРОВЬЕСБЕРЕГАЮЩЕЙ ТЕХНОЛОГИИ.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4</cp:revision>
  <dcterms:created xsi:type="dcterms:W3CDTF">2020-04-26T23:15:18Z</dcterms:created>
  <dcterms:modified xsi:type="dcterms:W3CDTF">2020-05-15T14:39:22Z</dcterms:modified>
</cp:coreProperties>
</file>